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1"/>
  </p:sldMasterIdLst>
  <p:notesMasterIdLst>
    <p:notesMasterId r:id="rId34"/>
  </p:notesMasterIdLst>
  <p:sldIdLst>
    <p:sldId id="256" r:id="rId2"/>
    <p:sldId id="291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  <p:sldId id="259" r:id="rId22"/>
    <p:sldId id="260" r:id="rId23"/>
    <p:sldId id="290" r:id="rId24"/>
    <p:sldId id="284" r:id="rId25"/>
    <p:sldId id="285" r:id="rId26"/>
    <p:sldId id="286" r:id="rId27"/>
    <p:sldId id="287" r:id="rId28"/>
    <p:sldId id="268" r:id="rId29"/>
    <p:sldId id="288" r:id="rId30"/>
    <p:sldId id="289" r:id="rId31"/>
    <p:sldId id="313" r:id="rId32"/>
    <p:sldId id="279" r:id="rId33"/>
  </p:sldIdLst>
  <p:sldSz cx="9144000" cy="6858000" type="screen4x3"/>
  <p:notesSz cx="6858000" cy="9144000"/>
  <p:embeddedFontLst>
    <p:embeddedFont>
      <p:font typeface="Cousine" panose="020B0600000101010101" charset="0"/>
      <p:regular r:id="rId35"/>
      <p:bold r:id="rId36"/>
      <p:italic r:id="rId37"/>
      <p:boldItalic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F85CA3E7-A373-4679-BACA-13366B863FF7}">
  <a:tblStyle styleId="{F85CA3E7-A373-4679-BACA-13366B863F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53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png>
</file>

<file path=ppt/media/image16.jpeg>
</file>

<file path=ppt/media/image17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DivX10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플러그인 형태로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H.265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지원을 가능하게 했고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DivX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플레이어를 통해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4K UHD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만들어진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H.265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포맷 영상을 재생할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처리된 것이며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GPU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컨버팅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작업이 가능할 경우 작업 시간을 훨씬 단축할 수 있을 것으로 예상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비록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성능이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떨어지는건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맞으나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그것을 감안하여도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배가 넘는 차이는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심한 감이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801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878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●"/>
              <a:tabLst/>
              <a:defRPr/>
            </a:pP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en-US" altLang="ko-KR" sz="1100" dirty="0"/>
              <a:t>VR </a:t>
            </a:r>
            <a:r>
              <a:rPr lang="ko-KR" altLang="en-US" sz="1100" dirty="0"/>
              <a:t>영상의 특성 상</a:t>
            </a:r>
            <a:r>
              <a:rPr lang="en-US" altLang="ko-KR" sz="1100" dirty="0"/>
              <a:t>, </a:t>
            </a:r>
            <a:r>
              <a:rPr lang="ko-KR" altLang="en-US" sz="1100" dirty="0"/>
              <a:t>전체 영상이 아닌 </a:t>
            </a:r>
            <a:r>
              <a:rPr lang="ko-KR" altLang="en-US" dirty="0"/>
              <a:t>사람의 시야에 해당하는 영상</a:t>
            </a:r>
            <a:r>
              <a:rPr lang="ko-KR" altLang="en-US" sz="1100" dirty="0"/>
              <a:t>만 보내도 된다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931728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9727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7649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뒷받침해 주는 자료는 뒷장에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46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●"/>
              <a:tabLst/>
              <a:defRPr/>
            </a:pPr>
            <a:r>
              <a:rPr lang="en-US" altLang="ko-KR" dirty="0"/>
              <a:t>Tiles Monolithic: Resolution</a:t>
            </a:r>
            <a:r>
              <a:rPr lang="ko-KR" altLang="en-US" dirty="0"/>
              <a:t>에 대한 타일의 비율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7005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883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084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230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1020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5680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4676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1845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2487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뒷받침해 주는 자료는 뒷장에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0071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760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ko-KR" dirty="0"/>
              <a:t>Dynamic – </a:t>
            </a:r>
            <a:r>
              <a:rPr lang="ko-KR" altLang="en-US" dirty="0"/>
              <a:t>영상을 한번에 다 보내주는 것이 아닌</a:t>
            </a:r>
            <a:r>
              <a:rPr lang="en-US" altLang="ko-KR" dirty="0"/>
              <a:t>,</a:t>
            </a:r>
            <a:r>
              <a:rPr lang="ko-KR" altLang="en-US" dirty="0"/>
              <a:t> 사용자가 요청하는 대로 보내주는 것</a:t>
            </a:r>
            <a:endParaRPr lang="en-US" altLang="ko-KR" dirty="0"/>
          </a:p>
          <a:p>
            <a:pPr lvl="1"/>
            <a:r>
              <a:rPr lang="en-US" altLang="ko-KR" dirty="0"/>
              <a:t>Adaptive - </a:t>
            </a:r>
            <a:r>
              <a:rPr lang="ko-KR" altLang="ko-KR" dirty="0"/>
              <a:t>클라이언트가 자신의 단말기 쪽 네트워크 상황에 맞추어 적절한 비디오 화질을 선택하여 서비스를 받을 수 있는 기술</a:t>
            </a:r>
            <a:endParaRPr lang="en-US" altLang="ko-KR" dirty="0"/>
          </a:p>
          <a:p>
            <a:pPr lvl="1"/>
            <a:r>
              <a:rPr lang="en-US" altLang="ko-KR" dirty="0"/>
              <a:t>HTTP – HTTP</a:t>
            </a:r>
            <a:r>
              <a:rPr lang="ko-KR" altLang="en-US" dirty="0"/>
              <a:t>를 이용한 스트리밍</a:t>
            </a:r>
          </a:p>
        </p:txBody>
      </p:sp>
    </p:spTree>
    <p:extLst>
      <p:ext uri="{BB962C8B-B14F-4D97-AF65-F5344CB8AC3E}">
        <p14:creationId xmlns:p14="http://schemas.microsoft.com/office/powerpoint/2010/main" val="61516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ko-KR" dirty="0"/>
              <a:t>Dynamic – </a:t>
            </a:r>
            <a:r>
              <a:rPr lang="ko-KR" altLang="en-US" dirty="0"/>
              <a:t>영상을 한번에 다 보내주는 것이 아닌</a:t>
            </a:r>
            <a:r>
              <a:rPr lang="en-US" altLang="ko-KR" dirty="0"/>
              <a:t>,</a:t>
            </a:r>
            <a:r>
              <a:rPr lang="ko-KR" altLang="en-US" dirty="0"/>
              <a:t> 사용자가 요청하는 대로 보내주는 것</a:t>
            </a:r>
            <a:endParaRPr lang="en-US" altLang="ko-KR" dirty="0"/>
          </a:p>
          <a:p>
            <a:pPr lvl="1"/>
            <a:r>
              <a:rPr lang="en-US" altLang="ko-KR" dirty="0"/>
              <a:t>Adaptive -</a:t>
            </a:r>
          </a:p>
          <a:p>
            <a:pPr lvl="1"/>
            <a:r>
              <a:rPr lang="en-US" altLang="ko-KR" dirty="0"/>
              <a:t>HTTP – HTTP</a:t>
            </a:r>
            <a:r>
              <a:rPr lang="ko-KR" altLang="en-US" dirty="0"/>
              <a:t>를 이용한 스트리밍</a:t>
            </a:r>
          </a:p>
        </p:txBody>
      </p:sp>
    </p:spTree>
    <p:extLst>
      <p:ext uri="{BB962C8B-B14F-4D97-AF65-F5344CB8AC3E}">
        <p14:creationId xmlns:p14="http://schemas.microsoft.com/office/powerpoint/2010/main" val="459259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ko-KR" dirty="0"/>
              <a:t>Dynamic – </a:t>
            </a:r>
            <a:r>
              <a:rPr lang="ko-KR" altLang="en-US" dirty="0"/>
              <a:t>영상을 한번에 다 보내주는 것이 아닌</a:t>
            </a:r>
            <a:r>
              <a:rPr lang="en-US" altLang="ko-KR" dirty="0"/>
              <a:t>,</a:t>
            </a:r>
            <a:r>
              <a:rPr lang="ko-KR" altLang="en-US" dirty="0"/>
              <a:t> 사용자가 요청하는 대로 보내주는 것</a:t>
            </a:r>
            <a:endParaRPr lang="en-US" altLang="ko-KR" dirty="0"/>
          </a:p>
          <a:p>
            <a:pPr lvl="1"/>
            <a:r>
              <a:rPr lang="en-US" altLang="ko-KR" dirty="0"/>
              <a:t>Adaptive -</a:t>
            </a:r>
          </a:p>
          <a:p>
            <a:pPr lvl="1"/>
            <a:r>
              <a:rPr lang="en-US" altLang="ko-KR" dirty="0"/>
              <a:t>HTTP –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6061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전체 흐름</a:t>
            </a:r>
            <a:r>
              <a:rPr lang="en-US" altLang="ko-KR" dirty="0"/>
              <a:t>] </a:t>
            </a:r>
          </a:p>
          <a:p>
            <a:endParaRPr lang="en-US" altLang="ko-KR" dirty="0"/>
          </a:p>
          <a:p>
            <a:r>
              <a:rPr lang="en-US" altLang="ko-KR" dirty="0"/>
              <a:t>https://www.slideshare.net/christian.timmerer/towards-bandwidth-efficient-adaptive-streaming-of-omnidirectional-video-over-http</a:t>
            </a:r>
          </a:p>
          <a:p>
            <a:endParaRPr lang="en-US" altLang="ko-KR" dirty="0"/>
          </a:p>
          <a:p>
            <a:r>
              <a:rPr lang="ko-KR" altLang="en-US" dirty="0"/>
              <a:t>완전 적절한 슬라이드라서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97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dirty="0"/>
              <a:t>비디오 콘텐츠를 각기 다른 비트</a:t>
            </a:r>
            <a:r>
              <a:rPr lang="en-US" altLang="ko-KR" dirty="0"/>
              <a:t> rate</a:t>
            </a:r>
            <a:r>
              <a:rPr lang="ko-KR" altLang="ko-KR" dirty="0"/>
              <a:t>를 갖는 여러 버전으로 인코</a:t>
            </a:r>
            <a:r>
              <a:rPr lang="ko-KR" altLang="en-US" dirty="0"/>
              <a:t>딩</a:t>
            </a:r>
            <a:endParaRPr lang="en-US" altLang="ko-KR" dirty="0"/>
          </a:p>
          <a:p>
            <a:r>
              <a:rPr lang="ko-KR" altLang="ko-KR" dirty="0" err="1"/>
              <a:t>인코딩된</a:t>
            </a:r>
            <a:r>
              <a:rPr lang="ko-KR" altLang="ko-KR" dirty="0"/>
              <a:t> 비디오 데이터를</a:t>
            </a:r>
            <a:r>
              <a:rPr lang="en-US" altLang="ko-KR" dirty="0"/>
              <a:t> </a:t>
            </a:r>
            <a:r>
              <a:rPr lang="ko-KR" altLang="en-US" dirty="0"/>
              <a:t>작은 </a:t>
            </a:r>
            <a:r>
              <a:rPr lang="ko-KR" altLang="ko-KR" dirty="0"/>
              <a:t>세그먼트</a:t>
            </a:r>
            <a:r>
              <a:rPr lang="en-US" altLang="ko-KR" dirty="0"/>
              <a:t>(chunk)</a:t>
            </a:r>
            <a:r>
              <a:rPr lang="ko-KR" altLang="ko-KR" dirty="0"/>
              <a:t>단위로 분할</a:t>
            </a:r>
            <a:endParaRPr lang="en-US" altLang="ko-KR" dirty="0"/>
          </a:p>
          <a:p>
            <a:r>
              <a:rPr lang="ko-KR" altLang="ko-KR" dirty="0"/>
              <a:t>이 세그먼트들이</a:t>
            </a:r>
            <a:r>
              <a:rPr lang="en-US" altLang="ko-KR" dirty="0"/>
              <a:t> DASH </a:t>
            </a:r>
            <a:r>
              <a:rPr lang="ko-KR" altLang="ko-KR" dirty="0"/>
              <a:t>클라이언트의 요청에 따라 전달이</a:t>
            </a:r>
            <a:r>
              <a:rPr lang="en-US" altLang="ko-KR" dirty="0"/>
              <a:t> </a:t>
            </a:r>
            <a:r>
              <a:rPr lang="ko-KR" altLang="en-US" dirty="0"/>
              <a:t>된다</a:t>
            </a:r>
            <a:endParaRPr lang="en-US" altLang="ko-KR" dirty="0"/>
          </a:p>
          <a:p>
            <a:pPr lvl="1"/>
            <a:r>
              <a:rPr lang="ko-KR" altLang="ko-KR" dirty="0"/>
              <a:t>클라이언트는 </a:t>
            </a:r>
            <a:r>
              <a:rPr lang="ko-KR" altLang="en-US" dirty="0"/>
              <a:t>서버와 클라이언트 사이의 </a:t>
            </a:r>
            <a:r>
              <a:rPr lang="ko-KR" altLang="ko-KR" dirty="0"/>
              <a:t>네트워크의 가용 대역폭을 계산하고 그 결과를 토대로 다음 비디오 세그먼트의 </a:t>
            </a:r>
            <a:r>
              <a:rPr lang="en-US" altLang="ko-KR" dirty="0"/>
              <a:t>bit rate</a:t>
            </a:r>
            <a:r>
              <a:rPr lang="ko-KR" altLang="ko-KR" dirty="0"/>
              <a:t>를 결정한다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9320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QoE</a:t>
            </a:r>
            <a:r>
              <a:rPr lang="en-US" altLang="ko-KR" dirty="0"/>
              <a:t>: </a:t>
            </a:r>
            <a:r>
              <a:rPr lang="ko-KR" altLang="en-US" dirty="0"/>
              <a:t>사용자 체감 품질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7C950-9295-4D7F-B80C-0308EA1E8EF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342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914400" y="4279286"/>
            <a:ext cx="7212600" cy="1546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5000" b="1"/>
            </a:lvl1pPr>
            <a:lvl2pPr lvl="1">
              <a:spcBef>
                <a:spcPts val="0"/>
              </a:spcBef>
              <a:buSzPct val="100000"/>
              <a:defRPr sz="5000" b="1"/>
            </a:lvl2pPr>
            <a:lvl3pPr lvl="2">
              <a:spcBef>
                <a:spcPts val="0"/>
              </a:spcBef>
              <a:buSzPct val="100000"/>
              <a:defRPr sz="5000" b="1"/>
            </a:lvl3pPr>
            <a:lvl4pPr lvl="3">
              <a:spcBef>
                <a:spcPts val="0"/>
              </a:spcBef>
              <a:buSzPct val="100000"/>
              <a:defRPr sz="5000" b="1"/>
            </a:lvl4pPr>
            <a:lvl5pPr lvl="4">
              <a:spcBef>
                <a:spcPts val="0"/>
              </a:spcBef>
              <a:buSzPct val="100000"/>
              <a:defRPr sz="5000" b="1"/>
            </a:lvl5pPr>
            <a:lvl6pPr lvl="5">
              <a:spcBef>
                <a:spcPts val="0"/>
              </a:spcBef>
              <a:buSzPct val="100000"/>
              <a:defRPr sz="5000" b="1"/>
            </a:lvl6pPr>
            <a:lvl7pPr lvl="6">
              <a:spcBef>
                <a:spcPts val="0"/>
              </a:spcBef>
              <a:buSzPct val="100000"/>
              <a:defRPr sz="5000" b="1"/>
            </a:lvl7pPr>
            <a:lvl8pPr lvl="7">
              <a:spcBef>
                <a:spcPts val="0"/>
              </a:spcBef>
              <a:buSzPct val="100000"/>
              <a:defRPr sz="5000" b="1"/>
            </a:lvl8pPr>
            <a:lvl9pPr lvl="8">
              <a:spcBef>
                <a:spcPts val="0"/>
              </a:spcBef>
              <a:buSzPct val="100000"/>
              <a:defRPr sz="5000" b="1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5400000">
            <a:off x="4511746" y="2218169"/>
            <a:ext cx="123450" cy="7106862"/>
          </a:xfrm>
          <a:custGeom>
            <a:avLst/>
            <a:gdLst/>
            <a:ahLst/>
            <a:cxnLst/>
            <a:rect l="0" t="0" r="0" b="0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lg" len="lg"/>
            <a:tailEnd type="none" w="lg" len="lg"/>
          </a:ln>
        </p:spPr>
      </p:sp>
      <p:sp>
        <p:nvSpPr>
          <p:cNvPr id="13" name="Shape 13"/>
          <p:cNvSpPr/>
          <p:nvPr/>
        </p:nvSpPr>
        <p:spPr>
          <a:xfrm rot="10800000">
            <a:off x="671075" y="4860025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8365300" y="3066475"/>
            <a:ext cx="0" cy="2766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5" name="Shape 15"/>
          <p:cNvSpPr/>
          <p:nvPr/>
        </p:nvSpPr>
        <p:spPr>
          <a:xfrm rot="-5400000">
            <a:off x="4510271" y="-439081"/>
            <a:ext cx="123450" cy="7106862"/>
          </a:xfrm>
          <a:custGeom>
            <a:avLst/>
            <a:gdLst/>
            <a:ahLst/>
            <a:cxnLst/>
            <a:rect l="0" t="0" r="0" b="0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lg" len="lg"/>
            <a:tailEnd type="none" w="lg" len="lg"/>
          </a:ln>
        </p:spPr>
      </p:sp>
      <p:sp>
        <p:nvSpPr>
          <p:cNvPr id="16" name="Shape 16"/>
          <p:cNvSpPr/>
          <p:nvPr/>
        </p:nvSpPr>
        <p:spPr>
          <a:xfrm>
            <a:off x="7039675" y="2497866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 rot="5400000">
            <a:off x="4511746" y="450463"/>
            <a:ext cx="123450" cy="7106862"/>
          </a:xfrm>
          <a:custGeom>
            <a:avLst/>
            <a:gdLst/>
            <a:ahLst/>
            <a:cxnLst/>
            <a:rect l="0" t="0" r="0" b="0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lg" len="lg"/>
            <a:tailEnd type="none" w="lg" len="lg"/>
          </a:ln>
        </p:spPr>
      </p:sp>
      <p:sp>
        <p:nvSpPr>
          <p:cNvPr id="19" name="Shape 19"/>
          <p:cNvSpPr/>
          <p:nvPr/>
        </p:nvSpPr>
        <p:spPr>
          <a:xfrm rot="-5400000">
            <a:off x="663525" y="1362719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8365300" y="1793734"/>
            <a:ext cx="0" cy="2262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1" name="Shape 21"/>
          <p:cNvSpPr/>
          <p:nvPr/>
        </p:nvSpPr>
        <p:spPr>
          <a:xfrm rot="-5400000">
            <a:off x="4510271" y="-1711822"/>
            <a:ext cx="123450" cy="7106862"/>
          </a:xfrm>
          <a:custGeom>
            <a:avLst/>
            <a:gdLst/>
            <a:ahLst/>
            <a:cxnLst/>
            <a:rect l="0" t="0" r="0" b="0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lg" len="lg"/>
            <a:tailEnd type="none" w="lg" len="lg"/>
          </a:ln>
        </p:spPr>
      </p:sp>
      <p:sp>
        <p:nvSpPr>
          <p:cNvPr id="22" name="Shape 22"/>
          <p:cNvSpPr/>
          <p:nvPr/>
        </p:nvSpPr>
        <p:spPr>
          <a:xfrm rot="5400000">
            <a:off x="6661378" y="3883740"/>
            <a:ext cx="1714200" cy="1714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921200" y="2012275"/>
            <a:ext cx="72057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600" b="1"/>
            </a:lvl1pPr>
            <a:lvl2pPr lvl="1" rtl="0">
              <a:spcBef>
                <a:spcPts val="0"/>
              </a:spcBef>
              <a:buSzPct val="100000"/>
              <a:defRPr sz="3600" b="1"/>
            </a:lvl2pPr>
            <a:lvl3pPr lvl="2" rtl="0">
              <a:spcBef>
                <a:spcPts val="0"/>
              </a:spcBef>
              <a:buSzPct val="100000"/>
              <a:defRPr sz="3600" b="1"/>
            </a:lvl3pPr>
            <a:lvl4pPr lvl="3" rtl="0">
              <a:spcBef>
                <a:spcPts val="0"/>
              </a:spcBef>
              <a:buSzPct val="100000"/>
              <a:defRPr sz="3600" b="1"/>
            </a:lvl4pPr>
            <a:lvl5pPr lvl="4" rtl="0">
              <a:spcBef>
                <a:spcPts val="0"/>
              </a:spcBef>
              <a:buSzPct val="100000"/>
              <a:defRPr sz="3600" b="1"/>
            </a:lvl5pPr>
            <a:lvl6pPr lvl="5" rtl="0">
              <a:spcBef>
                <a:spcPts val="0"/>
              </a:spcBef>
              <a:buSzPct val="100000"/>
              <a:defRPr sz="3600" b="1"/>
            </a:lvl6pPr>
            <a:lvl7pPr lvl="6" rtl="0">
              <a:spcBef>
                <a:spcPts val="0"/>
              </a:spcBef>
              <a:buSzPct val="100000"/>
              <a:defRPr sz="3600" b="1"/>
            </a:lvl7pPr>
            <a:lvl8pPr lvl="7" rtl="0">
              <a:spcBef>
                <a:spcPts val="0"/>
              </a:spcBef>
              <a:buSzPct val="100000"/>
              <a:defRPr sz="3600" b="1"/>
            </a:lvl8pPr>
            <a:lvl9pPr lvl="8" rtl="0">
              <a:spcBef>
                <a:spcPts val="0"/>
              </a:spcBef>
              <a:buSzPct val="100000"/>
              <a:defRPr sz="3600" b="1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1413600" y="3187200"/>
            <a:ext cx="63168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2400" b="1"/>
            </a:lvl1pPr>
            <a:lvl2pPr lvl="1" algn="ctr" rtl="0">
              <a:spcBef>
                <a:spcPts val="0"/>
              </a:spcBef>
              <a:defRPr b="1"/>
            </a:lvl2pPr>
            <a:lvl3pPr lvl="2" algn="ctr" rtl="0">
              <a:spcBef>
                <a:spcPts val="0"/>
              </a:spcBef>
              <a:defRPr b="1"/>
            </a:lvl3pPr>
            <a:lvl4pPr lvl="3" algn="ctr" rtl="0">
              <a:spcBef>
                <a:spcPts val="0"/>
              </a:spcBef>
              <a:buSzPct val="100000"/>
              <a:defRPr sz="2400" b="1"/>
            </a:lvl4pPr>
            <a:lvl5pPr lvl="4" algn="ctr" rtl="0">
              <a:spcBef>
                <a:spcPts val="0"/>
              </a:spcBef>
              <a:buSzPct val="100000"/>
              <a:defRPr sz="2400" b="1"/>
            </a:lvl5pPr>
            <a:lvl6pPr lvl="5" algn="ctr" rtl="0">
              <a:spcBef>
                <a:spcPts val="0"/>
              </a:spcBef>
              <a:buSzPct val="100000"/>
              <a:defRPr sz="2400" b="1"/>
            </a:lvl6pPr>
            <a:lvl7pPr lvl="6" algn="ctr" rtl="0">
              <a:spcBef>
                <a:spcPts val="0"/>
              </a:spcBef>
              <a:buSzPct val="100000"/>
              <a:defRPr sz="2400" b="1"/>
            </a:lvl7pPr>
            <a:lvl8pPr lvl="7" algn="ctr" rtl="0">
              <a:spcBef>
                <a:spcPts val="0"/>
              </a:spcBef>
              <a:buSzPct val="100000"/>
              <a:defRPr sz="2400" b="1"/>
            </a:lvl8pPr>
            <a:lvl9pPr lvl="8" algn="ctr">
              <a:spcBef>
                <a:spcPts val="0"/>
              </a:spcBef>
              <a:buSzPct val="100000"/>
              <a:defRPr sz="2400" b="1"/>
            </a:lvl9pPr>
          </a:lstStyle>
          <a:p>
            <a:endParaRPr/>
          </a:p>
        </p:txBody>
      </p:sp>
      <p:grpSp>
        <p:nvGrpSpPr>
          <p:cNvPr id="27" name="Shape 27"/>
          <p:cNvGrpSpPr/>
          <p:nvPr/>
        </p:nvGrpSpPr>
        <p:grpSpPr>
          <a:xfrm>
            <a:off x="3770056" y="1437725"/>
            <a:ext cx="1580939" cy="1544725"/>
            <a:chOff x="3754950" y="1132925"/>
            <a:chExt cx="1580939" cy="1544725"/>
          </a:xfrm>
        </p:grpSpPr>
        <p:sp>
          <p:nvSpPr>
            <p:cNvPr id="28" name="Shape 28"/>
            <p:cNvSpPr/>
            <p:nvPr/>
          </p:nvSpPr>
          <p:spPr>
            <a:xfrm>
              <a:off x="3907350" y="1285321"/>
              <a:ext cx="1329300" cy="13293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3754950" y="1132925"/>
              <a:ext cx="1480500" cy="14805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med" len="med"/>
              <a:tailEnd type="triangl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cxnSp>
          <p:nvCxnSpPr>
            <p:cNvPr id="30" name="Shape 30"/>
            <p:cNvCxnSpPr>
              <a:endCxn id="28" idx="1"/>
            </p:cNvCxnSpPr>
            <p:nvPr/>
          </p:nvCxnSpPr>
          <p:spPr>
            <a:xfrm>
              <a:off x="3890221" y="1268193"/>
              <a:ext cx="211800" cy="2118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cxnSp>
        <p:cxnSp>
          <p:nvCxnSpPr>
            <p:cNvPr id="31" name="Shape 31"/>
            <p:cNvCxnSpPr/>
            <p:nvPr/>
          </p:nvCxnSpPr>
          <p:spPr>
            <a:xfrm>
              <a:off x="5335889" y="1276425"/>
              <a:ext cx="0" cy="1393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sp>
          <p:nvSpPr>
            <p:cNvPr id="32" name="Shape 32"/>
            <p:cNvSpPr/>
            <p:nvPr/>
          </p:nvSpPr>
          <p:spPr>
            <a:xfrm>
              <a:off x="4222975" y="1683233"/>
              <a:ext cx="698050" cy="5499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rgbClr val="FFFFFF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noFill/>
                  <a:latin typeface="Arial"/>
                </a:rPr>
                <a:t>“</a:t>
              </a:r>
            </a:p>
          </p:txBody>
        </p:sp>
        <p:cxnSp>
          <p:nvCxnSpPr>
            <p:cNvPr id="33" name="Shape 33"/>
            <p:cNvCxnSpPr>
              <a:stCxn id="28" idx="5"/>
            </p:cNvCxnSpPr>
            <p:nvPr/>
          </p:nvCxnSpPr>
          <p:spPr>
            <a:xfrm>
              <a:off x="5041979" y="2419950"/>
              <a:ext cx="253800" cy="257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lg" len="lg"/>
              <a:tailEnd type="none" w="lg" len="lg"/>
            </a:ln>
          </p:spPr>
        </p:cxnSp>
        <p:cxnSp>
          <p:nvCxnSpPr>
            <p:cNvPr id="34" name="Shape 34"/>
            <p:cNvCxnSpPr/>
            <p:nvPr/>
          </p:nvCxnSpPr>
          <p:spPr>
            <a:xfrm>
              <a:off x="4244700" y="1591869"/>
              <a:ext cx="6546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343225" y="1500000"/>
            <a:ext cx="8290800" cy="4851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A4F70-D586-4742-8F1C-122D924AF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EFBA68-B44C-4770-80F8-DD91BD9C0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50000"/>
              </a:lnSpc>
              <a:defRPr sz="28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20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7DB910-FDC0-4CAF-A3A4-A1CCD9142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6CB54-6E50-4048-B4C2-3F87B544EE9F}" type="datetimeFigureOut">
              <a:rPr lang="ko-KR" altLang="en-US" smtClean="0"/>
              <a:t>2017-10-29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32715F-9843-4C8C-9AB9-4795ABC6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EC022D-0208-46B9-A033-DD5D0BA2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753D4-4FD0-4C86-81A7-3400B5A789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178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3D85C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 descr="blueprint.png"/>
          <p:cNvPicPr preferRelativeResize="0"/>
          <p:nvPr/>
        </p:nvPicPr>
        <p:blipFill rotWithShape="1">
          <a:blip r:embed="rId9">
            <a:alphaModFix/>
          </a:blip>
          <a:srcRect r="3297" b="3297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/>
          <p:nvPr/>
        </p:nvSpPr>
        <p:spPr>
          <a:xfrm>
            <a:off x="128400" y="128397"/>
            <a:ext cx="8889600" cy="659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457200" y="1500000"/>
            <a:ext cx="8229600" cy="4851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FFFF"/>
              </a:buClr>
              <a:buSzPct val="100000"/>
              <a:buFont typeface="Cousine"/>
              <a:buChar char="▪"/>
              <a:defRPr sz="3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480"/>
              </a:spcBef>
              <a:buClr>
                <a:srgbClr val="FFFFFF"/>
              </a:buClr>
              <a:buSzPct val="100000"/>
              <a:buFont typeface="Cousine"/>
              <a:buChar char="▫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480"/>
              </a:spcBef>
              <a:buClr>
                <a:srgbClr val="FFFFFF"/>
              </a:buClr>
              <a:buSzPct val="100000"/>
              <a:buFont typeface="Cousine"/>
              <a:buChar char="■"/>
              <a:defRPr sz="24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●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○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360"/>
              </a:spcBef>
              <a:buClr>
                <a:srgbClr val="FFFFFF"/>
              </a:buClr>
              <a:buSzPct val="100000"/>
              <a:buFont typeface="Cousine"/>
              <a:buChar char="■"/>
              <a:defRPr sz="18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8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762000" y="3820160"/>
            <a:ext cx="7721600" cy="1487466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/>
              <a:t>Network Friendly 360 Degree Video Streaming System with Cumulative Data</a:t>
            </a:r>
            <a:endParaRPr lang="en" sz="3600" dirty="0"/>
          </a:p>
        </p:txBody>
      </p:sp>
      <p:sp>
        <p:nvSpPr>
          <p:cNvPr id="3" name="Shape 56">
            <a:extLst>
              <a:ext uri="{FF2B5EF4-FFF2-40B4-BE49-F238E27FC236}">
                <a16:creationId xmlns:a16="http://schemas.microsoft.com/office/drawing/2014/main" id="{0AAB580D-4EB7-46E3-9697-093CA573A450}"/>
              </a:ext>
            </a:extLst>
          </p:cNvPr>
          <p:cNvSpPr txBox="1">
            <a:spLocks/>
          </p:cNvSpPr>
          <p:nvPr/>
        </p:nvSpPr>
        <p:spPr>
          <a:xfrm>
            <a:off x="4368800" y="5831840"/>
            <a:ext cx="4297680" cy="8372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None/>
              <a:defRPr sz="50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5000" b="1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r>
              <a:rPr lang="ko-KR" altLang="en-US" sz="2000" dirty="0"/>
              <a:t>졸업작품 </a:t>
            </a:r>
            <a:r>
              <a:rPr lang="en-US" altLang="ko-KR" sz="2000" dirty="0"/>
              <a:t>Middle</a:t>
            </a:r>
            <a:r>
              <a:rPr lang="en-US" sz="2000" dirty="0"/>
              <a:t> Presentation </a:t>
            </a:r>
          </a:p>
          <a:p>
            <a:r>
              <a:rPr lang="ko-KR" altLang="en-US" sz="2000" dirty="0"/>
              <a:t>박예지 </a:t>
            </a:r>
            <a:r>
              <a:rPr lang="ko-KR" altLang="en-US" sz="2000" dirty="0" err="1"/>
              <a:t>양유성</a:t>
            </a:r>
            <a:r>
              <a:rPr lang="ko-KR" altLang="en-US" sz="2000" dirty="0"/>
              <a:t> 이상아</a:t>
            </a:r>
            <a:endParaRPr lang="en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493EB4-8E3E-4408-9E1A-81D8CA73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D39912-AE09-451A-9340-A084F8ABD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dirty="0"/>
              <a:t>Bandwidth</a:t>
            </a:r>
          </a:p>
          <a:p>
            <a:pPr lvl="1"/>
            <a:r>
              <a:rPr lang="en-US" altLang="ko-KR" dirty="0"/>
              <a:t>Bandwidth</a:t>
            </a:r>
            <a:r>
              <a:rPr lang="ko-KR" altLang="en-US" dirty="0"/>
              <a:t>에 맞는 화질</a:t>
            </a:r>
            <a:r>
              <a:rPr lang="en-US" altLang="ko-KR" dirty="0"/>
              <a:t>/</a:t>
            </a:r>
            <a:r>
              <a:rPr lang="ko-KR" altLang="en-US" dirty="0"/>
              <a:t>음질 전송하여 </a:t>
            </a:r>
            <a:r>
              <a:rPr lang="en-US" altLang="ko-KR" dirty="0" err="1"/>
              <a:t>QoE</a:t>
            </a:r>
            <a:r>
              <a:rPr lang="en-US" altLang="ko-KR" dirty="0"/>
              <a:t> </a:t>
            </a:r>
            <a:r>
              <a:rPr lang="ko-KR" altLang="en-US" dirty="0"/>
              <a:t>개선</a:t>
            </a:r>
            <a:endParaRPr lang="en-US" altLang="ko-KR" dirty="0"/>
          </a:p>
          <a:p>
            <a:pPr lvl="1"/>
            <a:r>
              <a:rPr lang="ko-KR" altLang="en-US" dirty="0"/>
              <a:t>다양한 환경의 유저들에게 적절한 화질의 영상 서비스</a:t>
            </a:r>
            <a:endParaRPr lang="en-US" altLang="ko-KR" dirty="0"/>
          </a:p>
          <a:p>
            <a:pPr lvl="1"/>
            <a:r>
              <a:rPr lang="ko-KR" altLang="en-US" dirty="0"/>
              <a:t>화질 변경 용이</a:t>
            </a:r>
            <a:endParaRPr lang="ko-KR" altLang="ko-KR" dirty="0"/>
          </a:p>
          <a:p>
            <a:pPr lvl="0"/>
            <a:r>
              <a:rPr lang="ko-KR" altLang="ko-KR" dirty="0"/>
              <a:t>미디어 서</a:t>
            </a:r>
            <a:r>
              <a:rPr lang="ko-KR" altLang="en-US" dirty="0"/>
              <a:t>버 사용 안함</a:t>
            </a:r>
          </a:p>
        </p:txBody>
      </p:sp>
    </p:spTree>
    <p:extLst>
      <p:ext uri="{BB962C8B-B14F-4D97-AF65-F5344CB8AC3E}">
        <p14:creationId xmlns:p14="http://schemas.microsoft.com/office/powerpoint/2010/main" val="2765697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63B78-D647-4EA3-BBC1-0474FBDDD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594E4-5165-48F4-B6AF-9642130E2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여러 </a:t>
            </a:r>
            <a:r>
              <a:rPr lang="en-US" altLang="ko-KR" dirty="0"/>
              <a:t>bitrate </a:t>
            </a:r>
            <a:r>
              <a:rPr lang="ko-KR" altLang="en-US" dirty="0"/>
              <a:t>인코딩 필요</a:t>
            </a:r>
            <a:endParaRPr lang="en-US" altLang="ko-KR" dirty="0"/>
          </a:p>
          <a:p>
            <a:r>
              <a:rPr lang="ko-KR" altLang="en-US" dirty="0"/>
              <a:t>높은 성능의 </a:t>
            </a:r>
            <a:r>
              <a:rPr lang="en-US" altLang="ko-KR" dirty="0"/>
              <a:t>CPU </a:t>
            </a:r>
            <a:r>
              <a:rPr lang="ko-KR" altLang="en-US" dirty="0"/>
              <a:t>필요</a:t>
            </a:r>
          </a:p>
        </p:txBody>
      </p:sp>
      <p:pic>
        <p:nvPicPr>
          <p:cNvPr id="4" name="Picture 2" descr="http://images.kbench.com:8080/kbench/article/2013_09/k123783p1n10.jpg">
            <a:extLst>
              <a:ext uri="{FF2B5EF4-FFF2-40B4-BE49-F238E27FC236}">
                <a16:creationId xmlns:a16="http://schemas.microsoft.com/office/drawing/2014/main" id="{2FA523B7-EB6A-4BDF-93CB-8C590CAE6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738" y="3352503"/>
            <a:ext cx="5301516" cy="243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설명선: 선(테두리 및 강조선) 5">
            <a:extLst>
              <a:ext uri="{FF2B5EF4-FFF2-40B4-BE49-F238E27FC236}">
                <a16:creationId xmlns:a16="http://schemas.microsoft.com/office/drawing/2014/main" id="{80114387-DFAB-477D-B08B-84258CA49A9B}"/>
              </a:ext>
            </a:extLst>
          </p:cNvPr>
          <p:cNvSpPr/>
          <p:nvPr/>
        </p:nvSpPr>
        <p:spPr>
          <a:xfrm>
            <a:off x="356946" y="3790899"/>
            <a:ext cx="2425583" cy="780952"/>
          </a:xfrm>
          <a:prstGeom prst="accentBorderCallout1">
            <a:avLst>
              <a:gd name="adj1" fmla="val 40384"/>
              <a:gd name="adj2" fmla="val 106031"/>
              <a:gd name="adj3" fmla="val 3828"/>
              <a:gd name="adj4" fmla="val 124930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인텔 코어 </a:t>
            </a:r>
            <a:r>
              <a:rPr lang="en-US" altLang="ko-KR" dirty="0"/>
              <a:t>i5-4670 </a:t>
            </a:r>
            <a:r>
              <a:rPr lang="ko-KR" altLang="en-US" dirty="0"/>
              <a:t>프로세서</a:t>
            </a:r>
            <a:endParaRPr lang="en-US" altLang="ko-KR" dirty="0"/>
          </a:p>
          <a:p>
            <a:pPr algn="ctr"/>
            <a:r>
              <a:rPr lang="en-US" altLang="ko-KR" dirty="0"/>
              <a:t>8GB </a:t>
            </a:r>
            <a:r>
              <a:rPr lang="ko-KR" altLang="en-US" dirty="0"/>
              <a:t>메모리</a:t>
            </a:r>
          </a:p>
        </p:txBody>
      </p:sp>
    </p:spTree>
    <p:extLst>
      <p:ext uri="{BB962C8B-B14F-4D97-AF65-F5344CB8AC3E}">
        <p14:creationId xmlns:p14="http://schemas.microsoft.com/office/powerpoint/2010/main" val="1978737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9FC5E8"/>
                </a:solidFill>
              </a:rPr>
              <a:t>2</a:t>
            </a:r>
          </a:p>
          <a:p>
            <a:pPr lvl="0"/>
            <a:r>
              <a:rPr lang="en-US" sz="2800" dirty="0"/>
              <a:t>DASH</a:t>
            </a:r>
            <a:r>
              <a:rPr lang="ko-KR" altLang="en-US" sz="2800" dirty="0"/>
              <a:t>의 문제점 및 해결 방법</a:t>
            </a:r>
            <a:endParaRPr lang="en" sz="2800" dirty="0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Solution of existing video streaming problem 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502526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B9BF7C-938D-4E8C-8C17-67D1A693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0EEEDE-E2F7-4C74-829E-B80EDC35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문제점 </a:t>
            </a:r>
            <a:r>
              <a:rPr lang="en-US" altLang="ko-KR" dirty="0"/>
              <a:t>(</a:t>
            </a:r>
            <a:r>
              <a:rPr lang="ko-KR" altLang="en-US" dirty="0"/>
              <a:t>등장 배경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타일 분할 스트리밍이란</a:t>
            </a:r>
            <a:endParaRPr lang="en-US" altLang="ko-KR" dirty="0"/>
          </a:p>
          <a:p>
            <a:r>
              <a:rPr lang="ko-KR" altLang="en-US" dirty="0"/>
              <a:t>전체 흐름</a:t>
            </a:r>
            <a:endParaRPr lang="en-US" altLang="ko-KR" dirty="0"/>
          </a:p>
          <a:p>
            <a:r>
              <a:rPr lang="ko-KR" altLang="en-US" dirty="0"/>
              <a:t>기본 동작</a:t>
            </a:r>
            <a:endParaRPr lang="en-US" altLang="ko-KR" dirty="0"/>
          </a:p>
          <a:p>
            <a:r>
              <a:rPr lang="ko-KR" altLang="en-US" dirty="0"/>
              <a:t>성능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1674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6C00C-90DF-48E0-9230-2F510979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문제점 </a:t>
            </a:r>
            <a:r>
              <a:rPr lang="en-US" altLang="ko-KR"/>
              <a:t>(</a:t>
            </a:r>
            <a:r>
              <a:rPr lang="ko-KR" altLang="en-US"/>
              <a:t>등장 배경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DEB379-84E4-45BE-B45F-38653C8F1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700" dirty="0"/>
              <a:t>VR</a:t>
            </a:r>
            <a:r>
              <a:rPr lang="ko-KR" altLang="en-US" sz="2700" dirty="0"/>
              <a:t> 영상은 시야가 제한적임에도</a:t>
            </a:r>
            <a:r>
              <a:rPr lang="en-US" altLang="ko-KR" sz="2700" dirty="0"/>
              <a:t> </a:t>
            </a:r>
            <a:r>
              <a:rPr lang="ko-KR" altLang="en-US" sz="2700" dirty="0"/>
              <a:t>전체 영상 전송</a:t>
            </a:r>
            <a:endParaRPr lang="en-US" altLang="ko-KR" sz="2700" dirty="0"/>
          </a:p>
        </p:txBody>
      </p:sp>
    </p:spTree>
    <p:extLst>
      <p:ext uri="{BB962C8B-B14F-4D97-AF65-F5344CB8AC3E}">
        <p14:creationId xmlns:p14="http://schemas.microsoft.com/office/powerpoint/2010/main" val="424591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F7309-2D94-4BFD-BF32-4815D9077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타일 분할 스트리밍이란</a:t>
            </a:r>
            <a:r>
              <a:rPr lang="en-US" altLang="ko-KR" dirty="0"/>
              <a:t>?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2DCC1F-882F-44CC-92CC-5C11C65BD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영상을 타일로 분할하여</a:t>
            </a:r>
            <a:r>
              <a:rPr lang="en-US" altLang="ko-KR" dirty="0"/>
              <a:t>, </a:t>
            </a:r>
            <a:r>
              <a:rPr lang="ko-KR" altLang="en-US" dirty="0"/>
              <a:t>클라이언트에게 </a:t>
            </a:r>
            <a:r>
              <a:rPr lang="ko-KR" altLang="en-US" sz="2000" dirty="0"/>
              <a:t>전체 영상을 전송하는게 아닌 </a:t>
            </a:r>
            <a:r>
              <a:rPr lang="ko-KR" altLang="en-US" dirty="0"/>
              <a:t>일부 타일만 전송하는 것</a:t>
            </a:r>
          </a:p>
        </p:txBody>
      </p:sp>
    </p:spTree>
    <p:extLst>
      <p:ext uri="{BB962C8B-B14F-4D97-AF65-F5344CB8AC3E}">
        <p14:creationId xmlns:p14="http://schemas.microsoft.com/office/powerpoint/2010/main" val="1653562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DB84E-23D9-439B-96D6-79BB375A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B6C4AC-89D8-4A80-96C5-BA8B7DDAB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9D04B8-0268-436A-990E-FAEDF28C5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07" b="8471"/>
          <a:stretch/>
        </p:blipFill>
        <p:spPr>
          <a:xfrm>
            <a:off x="457200" y="2085421"/>
            <a:ext cx="8229600" cy="338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531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075A5-1214-48B6-8AB8-4D6EF6CB4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동작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F6C3F3-DF81-4E75-978B-C9691F712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Tile based streaming에 대한 이미지 검색결과">
            <a:extLst>
              <a:ext uri="{FF2B5EF4-FFF2-40B4-BE49-F238E27FC236}">
                <a16:creationId xmlns:a16="http://schemas.microsoft.com/office/drawing/2014/main" id="{2A22D7F2-6429-401D-A1BE-23D989179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275" y="2415183"/>
            <a:ext cx="571500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83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87257-C325-4872-AB7B-67965C9F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동작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625212-C04D-4038-A0F7-2C5AC8975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5D2FBD-270F-4C95-B443-8D6CA32CE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6" t="18698" r="5579" b="7515"/>
          <a:stretch/>
        </p:blipFill>
        <p:spPr>
          <a:xfrm>
            <a:off x="530942" y="1861175"/>
            <a:ext cx="8102988" cy="379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43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C03A-F696-42E8-B048-49EC4B0C8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9777118-ACF4-456D-AEDD-BECE64FBE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263504"/>
          </a:xfrm>
        </p:spPr>
        <p:txBody>
          <a:bodyPr/>
          <a:lstStyle/>
          <a:p>
            <a:r>
              <a:rPr lang="en-US" altLang="ko-KR" dirty="0"/>
              <a:t>Bitrate </a:t>
            </a:r>
            <a:r>
              <a:rPr lang="ko-KR" altLang="en-US" dirty="0"/>
              <a:t>감소</a:t>
            </a:r>
            <a:endParaRPr lang="en-US" altLang="ko-KR" dirty="0"/>
          </a:p>
          <a:p>
            <a:r>
              <a:rPr lang="ko-KR" altLang="en-US" dirty="0"/>
              <a:t>다양한 크기의 </a:t>
            </a:r>
            <a:r>
              <a:rPr lang="en-US" altLang="ko-KR" dirty="0"/>
              <a:t>tile </a:t>
            </a:r>
            <a:r>
              <a:rPr lang="ko-KR" altLang="en-US" dirty="0"/>
              <a:t>선택 가능</a:t>
            </a:r>
            <a:endParaRPr lang="en-US" altLang="ko-KR" dirty="0"/>
          </a:p>
          <a:p>
            <a:pPr lvl="1"/>
            <a:r>
              <a:rPr lang="ko-KR" altLang="en-US" dirty="0"/>
              <a:t>타일의 크기가 </a:t>
            </a:r>
            <a:r>
              <a:rPr lang="en-US" altLang="ko-KR" dirty="0"/>
              <a:t>6X4 </a:t>
            </a:r>
            <a:r>
              <a:rPr lang="ko-KR" altLang="en-US" dirty="0"/>
              <a:t>일 때 가장 높은 성능</a:t>
            </a:r>
          </a:p>
        </p:txBody>
      </p:sp>
    </p:spTree>
    <p:extLst>
      <p:ext uri="{BB962C8B-B14F-4D97-AF65-F5344CB8AC3E}">
        <p14:creationId xmlns:p14="http://schemas.microsoft.com/office/powerpoint/2010/main" val="2614363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9FC5E8"/>
                </a:solidFill>
              </a:rPr>
              <a:t>1</a:t>
            </a:r>
          </a:p>
          <a:p>
            <a:pPr lvl="0"/>
            <a:r>
              <a:rPr lang="en-US" sz="2800" dirty="0"/>
              <a:t>DASH</a:t>
            </a:r>
            <a:r>
              <a:rPr lang="ko-KR" altLang="en-US" sz="2800" dirty="0"/>
              <a:t>의 특징</a:t>
            </a:r>
            <a:endParaRPr lang="en" sz="2800" dirty="0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Solution of existing video streaming problem 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41810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EAB5034-FC31-4EA7-9601-4F6205989DF6}"/>
              </a:ext>
            </a:extLst>
          </p:cNvPr>
          <p:cNvGrpSpPr/>
          <p:nvPr/>
        </p:nvGrpSpPr>
        <p:grpSpPr>
          <a:xfrm>
            <a:off x="601860" y="1833954"/>
            <a:ext cx="7567341" cy="3650220"/>
            <a:chOff x="4894936" y="3380453"/>
            <a:chExt cx="6643132" cy="3204414"/>
          </a:xfrm>
        </p:grpSpPr>
        <p:pic>
          <p:nvPicPr>
            <p:cNvPr id="5" name="내용 개체 틀 4">
              <a:extLst>
                <a:ext uri="{FF2B5EF4-FFF2-40B4-BE49-F238E27FC236}">
                  <a16:creationId xmlns:a16="http://schemas.microsoft.com/office/drawing/2014/main" id="{81A78A2E-40C6-4FC5-A60B-8E22AAD697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878" t="28343" r="14804" b="1925"/>
            <a:stretch/>
          </p:blipFill>
          <p:spPr>
            <a:xfrm>
              <a:off x="4894936" y="3380453"/>
              <a:ext cx="6643132" cy="3204414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064DC26-324C-4282-8C94-56939C34CBE2}"/>
                </a:ext>
              </a:extLst>
            </p:cNvPr>
            <p:cNvSpPr/>
            <p:nvPr/>
          </p:nvSpPr>
          <p:spPr>
            <a:xfrm>
              <a:off x="5777345" y="4203865"/>
              <a:ext cx="5735782" cy="2315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05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DA2704B-8D5C-4289-AC2A-BA625E95697B}"/>
                </a:ext>
              </a:extLst>
            </p:cNvPr>
            <p:cNvSpPr/>
            <p:nvPr/>
          </p:nvSpPr>
          <p:spPr>
            <a:xfrm>
              <a:off x="5777345" y="5150921"/>
              <a:ext cx="5735782" cy="2315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05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07915BB-3426-4ED4-B7C7-41D9F2878336}"/>
                </a:ext>
              </a:extLst>
            </p:cNvPr>
            <p:cNvSpPr/>
            <p:nvPr/>
          </p:nvSpPr>
          <p:spPr>
            <a:xfrm>
              <a:off x="5777345" y="5909766"/>
              <a:ext cx="5735782" cy="2315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1884171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9FC5E8"/>
                </a:solidFill>
              </a:rPr>
              <a:t>3</a:t>
            </a:r>
          </a:p>
          <a:p>
            <a:pPr lvl="0"/>
            <a:r>
              <a:rPr lang="ko-KR" altLang="en-US" sz="2800" dirty="0"/>
              <a:t>기존 비디오 스트리밍 문제의 해결 방법</a:t>
            </a:r>
            <a:endParaRPr lang="en" sz="2800" dirty="0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Solution of existing video streaming problem </a:t>
            </a:r>
            <a:endParaRPr lang="e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1312000" y="5612400"/>
            <a:ext cx="2101760" cy="622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-KR" altLang="en-US" dirty="0"/>
              <a:t>실시간 전송 </a:t>
            </a:r>
            <a:endParaRPr lang="en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7490C8E-398D-4F0E-96C8-57B8144AE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" y="272532"/>
            <a:ext cx="8656320" cy="4873508"/>
          </a:xfrm>
          <a:prstGeom prst="rect">
            <a:avLst/>
          </a:prstGeom>
        </p:spPr>
      </p:pic>
      <p:sp>
        <p:nvSpPr>
          <p:cNvPr id="4" name="Shape 91">
            <a:extLst>
              <a:ext uri="{FF2B5EF4-FFF2-40B4-BE49-F238E27FC236}">
                <a16:creationId xmlns:a16="http://schemas.microsoft.com/office/drawing/2014/main" id="{E7933C49-A8D1-4AD2-B2AD-1F027BECA6BA}"/>
              </a:ext>
            </a:extLst>
          </p:cNvPr>
          <p:cNvSpPr txBox="1">
            <a:spLocks/>
          </p:cNvSpPr>
          <p:nvPr/>
        </p:nvSpPr>
        <p:spPr>
          <a:xfrm>
            <a:off x="4592320" y="5625600"/>
            <a:ext cx="3849280" cy="62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▪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▫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■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●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○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■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●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○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Char char="■"/>
              <a:defRPr sz="2400" b="1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>
              <a:buFont typeface="Cousine"/>
              <a:buNone/>
            </a:pPr>
            <a:r>
              <a:rPr lang="ko-KR" altLang="en-US" dirty="0"/>
              <a:t>해당 부분만 고화질 전송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build="p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.unsplash.com/photo-1497235130342-c2cef11900a3?dpr=1&amp;auto=format&amp;fit=crop&amp;w=1000&amp;q=80&amp;cs=tinysrgb&amp;ixid=dW5zcGxhc2guY29tOzs7Ozs%3D">
            <a:extLst>
              <a:ext uri="{FF2B5EF4-FFF2-40B4-BE49-F238E27FC236}">
                <a16:creationId xmlns:a16="http://schemas.microsoft.com/office/drawing/2014/main" id="{E78B155D-F30D-4526-93DD-A89A919FC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70560" y="925114"/>
            <a:ext cx="7961730" cy="1839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/>
            <a:r>
              <a:rPr lang="en-US" altLang="ko-KR" sz="3200" b="1" dirty="0"/>
              <a:t>Problem </a:t>
            </a:r>
            <a:r>
              <a:rPr lang="en-US" altLang="ko-KR" sz="3200" dirty="0"/>
              <a:t>of This Technology</a:t>
            </a:r>
            <a:br>
              <a:rPr lang="en-US" altLang="ko-KR" sz="3200" dirty="0"/>
            </a:br>
            <a:r>
              <a:rPr lang="en-US" altLang="ko-KR" sz="2800" dirty="0"/>
              <a:t>DASH</a:t>
            </a:r>
            <a:r>
              <a:rPr lang="ko-KR" altLang="en-US" sz="2800" dirty="0"/>
              <a:t> </a:t>
            </a:r>
            <a:r>
              <a:rPr lang="en-US" altLang="ko-KR" sz="2800" dirty="0"/>
              <a:t>Streaming</a:t>
            </a:r>
            <a:endParaRPr lang="en" altLang="ko-KR" sz="3200" dirty="0"/>
          </a:p>
        </p:txBody>
      </p:sp>
      <p:sp>
        <p:nvSpPr>
          <p:cNvPr id="2" name="액자 1">
            <a:extLst>
              <a:ext uri="{FF2B5EF4-FFF2-40B4-BE49-F238E27FC236}">
                <a16:creationId xmlns:a16="http://schemas.microsoft.com/office/drawing/2014/main" id="{CB1EE722-CAAC-4D75-8636-2DD4D6C4EDE1}"/>
              </a:ext>
            </a:extLst>
          </p:cNvPr>
          <p:cNvSpPr/>
          <p:nvPr/>
        </p:nvSpPr>
        <p:spPr>
          <a:xfrm>
            <a:off x="172720" y="162560"/>
            <a:ext cx="8768080" cy="6492240"/>
          </a:xfrm>
          <a:prstGeom prst="frame">
            <a:avLst>
              <a:gd name="adj1" fmla="val 3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266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b="1" dirty="0"/>
              <a:t>Problem 1</a:t>
            </a:r>
            <a:br>
              <a:rPr lang="en-US" dirty="0"/>
            </a:br>
            <a:r>
              <a:rPr lang="en-US" dirty="0"/>
              <a:t>	Network overhead</a:t>
            </a:r>
            <a:endParaRPr lang="en" dirty="0"/>
          </a:p>
        </p:txBody>
      </p:sp>
      <p:sp>
        <p:nvSpPr>
          <p:cNvPr id="6" name="Shape 325">
            <a:extLst>
              <a:ext uri="{FF2B5EF4-FFF2-40B4-BE49-F238E27FC236}">
                <a16:creationId xmlns:a16="http://schemas.microsoft.com/office/drawing/2014/main" id="{3B32DE5E-6B0D-49A3-9093-5B4BEBA98F64}"/>
              </a:ext>
            </a:extLst>
          </p:cNvPr>
          <p:cNvSpPr/>
          <p:nvPr/>
        </p:nvSpPr>
        <p:spPr>
          <a:xfrm>
            <a:off x="800570" y="2433320"/>
            <a:ext cx="2150415" cy="2105563"/>
          </a:xfrm>
          <a:custGeom>
            <a:avLst/>
            <a:gdLst/>
            <a:ahLst/>
            <a:cxnLst/>
            <a:rect l="0" t="0" r="0" b="0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210">
            <a:extLst>
              <a:ext uri="{FF2B5EF4-FFF2-40B4-BE49-F238E27FC236}">
                <a16:creationId xmlns:a16="http://schemas.microsoft.com/office/drawing/2014/main" id="{80A4C1F0-05EE-4B91-8049-02EC25C0B786}"/>
              </a:ext>
            </a:extLst>
          </p:cNvPr>
          <p:cNvSpPr/>
          <p:nvPr/>
        </p:nvSpPr>
        <p:spPr>
          <a:xfrm rot="18907902">
            <a:off x="3225793" y="2565400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273">
            <a:extLst>
              <a:ext uri="{FF2B5EF4-FFF2-40B4-BE49-F238E27FC236}">
                <a16:creationId xmlns:a16="http://schemas.microsoft.com/office/drawing/2014/main" id="{726357F6-2B28-46B2-BA70-7AF7C9B95765}"/>
              </a:ext>
            </a:extLst>
          </p:cNvPr>
          <p:cNvSpPr/>
          <p:nvPr/>
        </p:nvSpPr>
        <p:spPr>
          <a:xfrm rot="16200000">
            <a:off x="5928448" y="1833071"/>
            <a:ext cx="1887930" cy="3542023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>
              <a:alpha val="1462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6" name="Picture 2" descr="관련 이미지">
            <a:extLst>
              <a:ext uri="{FF2B5EF4-FFF2-40B4-BE49-F238E27FC236}">
                <a16:creationId xmlns:a16="http://schemas.microsoft.com/office/drawing/2014/main" id="{CF7455B4-839D-46FB-A30C-41FFBF73C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211" y="2818399"/>
            <a:ext cx="2510790" cy="157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R에 대한 이미지 검색결과">
            <a:extLst>
              <a:ext uri="{FF2B5EF4-FFF2-40B4-BE49-F238E27FC236}">
                <a16:creationId xmlns:a16="http://schemas.microsoft.com/office/drawing/2014/main" id="{89497956-54B6-4E71-BDDE-FFD977510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54" y="4803511"/>
            <a:ext cx="2615045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385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b="1" dirty="0"/>
              <a:t>Problem 2</a:t>
            </a:r>
            <a:br>
              <a:rPr lang="en-US" dirty="0"/>
            </a:br>
            <a:r>
              <a:rPr lang="en-US" dirty="0"/>
              <a:t>	Having too big cost in server</a:t>
            </a:r>
            <a:endParaRPr lang="en" dirty="0"/>
          </a:p>
        </p:txBody>
      </p:sp>
      <p:sp>
        <p:nvSpPr>
          <p:cNvPr id="6" name="Shape 325">
            <a:extLst>
              <a:ext uri="{FF2B5EF4-FFF2-40B4-BE49-F238E27FC236}">
                <a16:creationId xmlns:a16="http://schemas.microsoft.com/office/drawing/2014/main" id="{3B32DE5E-6B0D-49A3-9093-5B4BEBA98F64}"/>
              </a:ext>
            </a:extLst>
          </p:cNvPr>
          <p:cNvSpPr/>
          <p:nvPr/>
        </p:nvSpPr>
        <p:spPr>
          <a:xfrm>
            <a:off x="800570" y="2433320"/>
            <a:ext cx="2150415" cy="2105563"/>
          </a:xfrm>
          <a:custGeom>
            <a:avLst/>
            <a:gdLst/>
            <a:ahLst/>
            <a:cxnLst/>
            <a:rect l="0" t="0" r="0" b="0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210">
            <a:extLst>
              <a:ext uri="{FF2B5EF4-FFF2-40B4-BE49-F238E27FC236}">
                <a16:creationId xmlns:a16="http://schemas.microsoft.com/office/drawing/2014/main" id="{80A4C1F0-05EE-4B91-8049-02EC25C0B786}"/>
              </a:ext>
            </a:extLst>
          </p:cNvPr>
          <p:cNvSpPr/>
          <p:nvPr/>
        </p:nvSpPr>
        <p:spPr>
          <a:xfrm rot="18907902">
            <a:off x="3225793" y="2565400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8" name="Picture 4" descr="VR에 대한 이미지 검색결과">
            <a:extLst>
              <a:ext uri="{FF2B5EF4-FFF2-40B4-BE49-F238E27FC236}">
                <a16:creationId xmlns:a16="http://schemas.microsoft.com/office/drawing/2014/main" id="{89497956-54B6-4E71-BDDE-FFD977510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54" y="4803511"/>
            <a:ext cx="2615045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erver.png에 대한 이미지 검색결과">
            <a:extLst>
              <a:ext uri="{FF2B5EF4-FFF2-40B4-BE49-F238E27FC236}">
                <a16:creationId xmlns:a16="http://schemas.microsoft.com/office/drawing/2014/main" id="{0C067004-3DCD-4ECB-992C-C22C5053E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210" y="2387112"/>
            <a:ext cx="3474720" cy="347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0180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b="1" dirty="0"/>
              <a:t>Problem 3</a:t>
            </a:r>
            <a:br>
              <a:rPr lang="en-US" dirty="0"/>
            </a:br>
            <a:r>
              <a:rPr lang="en-US" dirty="0"/>
              <a:t>	Data cost of meaningless </a:t>
            </a:r>
            <a:endParaRPr lang="en" dirty="0"/>
          </a:p>
        </p:txBody>
      </p:sp>
      <p:sp>
        <p:nvSpPr>
          <p:cNvPr id="7" name="Shape 210">
            <a:extLst>
              <a:ext uri="{FF2B5EF4-FFF2-40B4-BE49-F238E27FC236}">
                <a16:creationId xmlns:a16="http://schemas.microsoft.com/office/drawing/2014/main" id="{80A4C1F0-05EE-4B91-8049-02EC25C0B786}"/>
              </a:ext>
            </a:extLst>
          </p:cNvPr>
          <p:cNvSpPr/>
          <p:nvPr/>
        </p:nvSpPr>
        <p:spPr>
          <a:xfrm rot="18907902">
            <a:off x="3855680" y="2522764"/>
            <a:ext cx="1326900" cy="13269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074" name="Picture 2" descr="moving.gif에 대한 이미지 검색결과">
            <a:extLst>
              <a:ext uri="{FF2B5EF4-FFF2-40B4-BE49-F238E27FC236}">
                <a16:creationId xmlns:a16="http://schemas.microsoft.com/office/drawing/2014/main" id="{63B8D511-A549-4423-A34C-A17F61837D5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" y="2402570"/>
            <a:ext cx="4135120" cy="413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ire.png에 대한 이미지 검색결과">
            <a:extLst>
              <a:ext uri="{FF2B5EF4-FFF2-40B4-BE49-F238E27FC236}">
                <a16:creationId xmlns:a16="http://schemas.microsoft.com/office/drawing/2014/main" id="{2BA8D934-718F-40C5-88B3-C2CFA9D24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331" y="878570"/>
            <a:ext cx="4135037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erver.png에 대한 이미지 검색결과">
            <a:extLst>
              <a:ext uri="{FF2B5EF4-FFF2-40B4-BE49-F238E27FC236}">
                <a16:creationId xmlns:a16="http://schemas.microsoft.com/office/drawing/2014/main" id="{0C067004-3DCD-4ECB-992C-C22C5053E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210" y="2717260"/>
            <a:ext cx="3474720" cy="347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601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921200" y="1713304"/>
            <a:ext cx="7205700" cy="154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9FC5E8"/>
                </a:solidFill>
              </a:rPr>
              <a:t>4</a:t>
            </a:r>
          </a:p>
          <a:p>
            <a:pPr lvl="0"/>
            <a:r>
              <a:rPr lang="ko-KR" altLang="en-US" sz="2800" dirty="0"/>
              <a:t>새로 제안할 기술</a:t>
            </a:r>
            <a:endParaRPr lang="en" sz="2800" dirty="0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4698564" y="4145091"/>
            <a:ext cx="35424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Solution of existing video streaming problem 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0127871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04330" y="466209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ko-KR" altLang="en-US" b="1" dirty="0"/>
              <a:t>새로 제안할 기술의 가정</a:t>
            </a:r>
            <a:endParaRPr lang="en" b="1" dirty="0"/>
          </a:p>
        </p:txBody>
      </p:sp>
      <p:pic>
        <p:nvPicPr>
          <p:cNvPr id="2050" name="Picture 2" descr="concert에 대한 이미지 검색결과">
            <a:extLst>
              <a:ext uri="{FF2B5EF4-FFF2-40B4-BE49-F238E27FC236}">
                <a16:creationId xmlns:a16="http://schemas.microsoft.com/office/drawing/2014/main" id="{F216A908-0809-4EDA-BE8D-D624A550A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00" y="1554480"/>
            <a:ext cx="5445760" cy="324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273">
            <a:extLst>
              <a:ext uri="{FF2B5EF4-FFF2-40B4-BE49-F238E27FC236}">
                <a16:creationId xmlns:a16="http://schemas.microsoft.com/office/drawing/2014/main" id="{27598475-A969-4A84-8B0E-D04D0AEF4135}"/>
              </a:ext>
            </a:extLst>
          </p:cNvPr>
          <p:cNvSpPr/>
          <p:nvPr/>
        </p:nvSpPr>
        <p:spPr>
          <a:xfrm rot="16200000">
            <a:off x="2886828" y="-656942"/>
            <a:ext cx="3837381" cy="7656823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>
              <a:alpha val="1462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353">
            <a:extLst>
              <a:ext uri="{FF2B5EF4-FFF2-40B4-BE49-F238E27FC236}">
                <a16:creationId xmlns:a16="http://schemas.microsoft.com/office/drawing/2014/main" id="{80937BE8-14F3-4A3D-8A59-BB5225875FDB}"/>
              </a:ext>
            </a:extLst>
          </p:cNvPr>
          <p:cNvSpPr/>
          <p:nvPr/>
        </p:nvSpPr>
        <p:spPr>
          <a:xfrm>
            <a:off x="1821066" y="5547360"/>
            <a:ext cx="1023734" cy="1082924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353">
            <a:extLst>
              <a:ext uri="{FF2B5EF4-FFF2-40B4-BE49-F238E27FC236}">
                <a16:creationId xmlns:a16="http://schemas.microsoft.com/office/drawing/2014/main" id="{ED4F9DC2-D0E0-4ADC-B1A7-61062237FF57}"/>
              </a:ext>
            </a:extLst>
          </p:cNvPr>
          <p:cNvSpPr/>
          <p:nvPr/>
        </p:nvSpPr>
        <p:spPr>
          <a:xfrm>
            <a:off x="5520063" y="5560502"/>
            <a:ext cx="1023734" cy="1082924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353">
            <a:extLst>
              <a:ext uri="{FF2B5EF4-FFF2-40B4-BE49-F238E27FC236}">
                <a16:creationId xmlns:a16="http://schemas.microsoft.com/office/drawing/2014/main" id="{91ABE49D-D656-4D44-ADCD-6FAD5947CC83}"/>
              </a:ext>
            </a:extLst>
          </p:cNvPr>
          <p:cNvSpPr/>
          <p:nvPr/>
        </p:nvSpPr>
        <p:spPr>
          <a:xfrm>
            <a:off x="3054065" y="5547360"/>
            <a:ext cx="1023734" cy="1082924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353">
            <a:extLst>
              <a:ext uri="{FF2B5EF4-FFF2-40B4-BE49-F238E27FC236}">
                <a16:creationId xmlns:a16="http://schemas.microsoft.com/office/drawing/2014/main" id="{45F481A9-E42D-4CBD-8B69-839FB55BE53B}"/>
              </a:ext>
            </a:extLst>
          </p:cNvPr>
          <p:cNvSpPr/>
          <p:nvPr/>
        </p:nvSpPr>
        <p:spPr>
          <a:xfrm>
            <a:off x="4287064" y="5560502"/>
            <a:ext cx="1023734" cy="1082924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353">
            <a:extLst>
              <a:ext uri="{FF2B5EF4-FFF2-40B4-BE49-F238E27FC236}">
                <a16:creationId xmlns:a16="http://schemas.microsoft.com/office/drawing/2014/main" id="{1625DA08-5424-4005-BA2A-365E63697F1C}"/>
              </a:ext>
            </a:extLst>
          </p:cNvPr>
          <p:cNvSpPr/>
          <p:nvPr/>
        </p:nvSpPr>
        <p:spPr>
          <a:xfrm>
            <a:off x="6753062" y="5560502"/>
            <a:ext cx="1023734" cy="1082924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" name="Shape 236">
            <a:extLst>
              <a:ext uri="{FF2B5EF4-FFF2-40B4-BE49-F238E27FC236}">
                <a16:creationId xmlns:a16="http://schemas.microsoft.com/office/drawing/2014/main" id="{5348B9F2-8315-489E-9D6A-C228BBF02137}"/>
              </a:ext>
            </a:extLst>
          </p:cNvPr>
          <p:cNvCxnSpPr>
            <a:cxnSpLocks/>
          </p:cNvCxnSpPr>
          <p:nvPr/>
        </p:nvCxnSpPr>
        <p:spPr>
          <a:xfrm flipV="1">
            <a:off x="2428240" y="3911600"/>
            <a:ext cx="625825" cy="148765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cxnSp>
        <p:nvCxnSpPr>
          <p:cNvPr id="14" name="Shape 236">
            <a:extLst>
              <a:ext uri="{FF2B5EF4-FFF2-40B4-BE49-F238E27FC236}">
                <a16:creationId xmlns:a16="http://schemas.microsoft.com/office/drawing/2014/main" id="{217BAA66-7D07-458C-8EA6-6C17A4D28F54}"/>
              </a:ext>
            </a:extLst>
          </p:cNvPr>
          <p:cNvCxnSpPr>
            <a:cxnSpLocks/>
          </p:cNvCxnSpPr>
          <p:nvPr/>
        </p:nvCxnSpPr>
        <p:spPr>
          <a:xfrm flipH="1" flipV="1">
            <a:off x="3399505" y="4043680"/>
            <a:ext cx="237775" cy="1348182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cxnSp>
        <p:nvCxnSpPr>
          <p:cNvPr id="19" name="Shape 236">
            <a:extLst>
              <a:ext uri="{FF2B5EF4-FFF2-40B4-BE49-F238E27FC236}">
                <a16:creationId xmlns:a16="http://schemas.microsoft.com/office/drawing/2014/main" id="{83C9163F-7834-4EDE-974F-D2DA7AD9ED07}"/>
              </a:ext>
            </a:extLst>
          </p:cNvPr>
          <p:cNvCxnSpPr>
            <a:cxnSpLocks/>
          </p:cNvCxnSpPr>
          <p:nvPr/>
        </p:nvCxnSpPr>
        <p:spPr>
          <a:xfrm flipH="1" flipV="1">
            <a:off x="3637280" y="4043680"/>
            <a:ext cx="1105695" cy="135557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cxnSp>
        <p:nvCxnSpPr>
          <p:cNvPr id="21" name="Shape 236">
            <a:extLst>
              <a:ext uri="{FF2B5EF4-FFF2-40B4-BE49-F238E27FC236}">
                <a16:creationId xmlns:a16="http://schemas.microsoft.com/office/drawing/2014/main" id="{03AD00B1-AFD5-442A-9383-0A09701C6E55}"/>
              </a:ext>
            </a:extLst>
          </p:cNvPr>
          <p:cNvCxnSpPr>
            <a:cxnSpLocks/>
          </p:cNvCxnSpPr>
          <p:nvPr/>
        </p:nvCxnSpPr>
        <p:spPr>
          <a:xfrm flipH="1" flipV="1">
            <a:off x="3833303" y="3970579"/>
            <a:ext cx="2183577" cy="1428671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cxnSp>
        <p:nvCxnSpPr>
          <p:cNvPr id="23" name="Shape 236">
            <a:extLst>
              <a:ext uri="{FF2B5EF4-FFF2-40B4-BE49-F238E27FC236}">
                <a16:creationId xmlns:a16="http://schemas.microsoft.com/office/drawing/2014/main" id="{0CB1BA53-9F3C-4F47-AD93-4FF4690283B5}"/>
              </a:ext>
            </a:extLst>
          </p:cNvPr>
          <p:cNvCxnSpPr>
            <a:cxnSpLocks/>
          </p:cNvCxnSpPr>
          <p:nvPr/>
        </p:nvCxnSpPr>
        <p:spPr>
          <a:xfrm flipH="1" flipV="1">
            <a:off x="3910348" y="3699042"/>
            <a:ext cx="3296169" cy="169282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ko-KR" altLang="en-US" b="1" dirty="0"/>
              <a:t>새로 제안할 기술의 작동 방식</a:t>
            </a:r>
            <a:endParaRPr lang="en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6F260D-C1FD-45F8-9D3C-49F39717F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81" y="1971039"/>
            <a:ext cx="8097049" cy="334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987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B9BF7C-938D-4E8C-8C17-67D1A693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0EEEDE-E2F7-4C74-829E-B80EDC35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등장 배경</a:t>
            </a:r>
            <a:endParaRPr lang="en-US" altLang="ko-KR" dirty="0"/>
          </a:p>
          <a:p>
            <a:r>
              <a:rPr lang="en-US" altLang="ko-KR" dirty="0"/>
              <a:t>DASH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전체 흐름</a:t>
            </a:r>
            <a:endParaRPr lang="en-US" altLang="ko-KR" dirty="0"/>
          </a:p>
          <a:p>
            <a:r>
              <a:rPr lang="ko-KR" altLang="en-US" dirty="0"/>
              <a:t>기본 동작</a:t>
            </a:r>
            <a:endParaRPr lang="en-US" altLang="ko-KR" dirty="0"/>
          </a:p>
          <a:p>
            <a:r>
              <a:rPr lang="ko-KR" altLang="en-US" dirty="0"/>
              <a:t>장점</a:t>
            </a:r>
            <a:endParaRPr lang="en-US" altLang="ko-KR" dirty="0"/>
          </a:p>
          <a:p>
            <a:r>
              <a:rPr lang="ko-KR" altLang="en-US" dirty="0"/>
              <a:t>단점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21120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04330" y="658442"/>
            <a:ext cx="8229600" cy="551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ko-KR" altLang="en-US" b="1" dirty="0"/>
              <a:t>새로 제안할 기술의 장점</a:t>
            </a:r>
            <a:endParaRPr lang="en" b="1" dirty="0"/>
          </a:p>
        </p:txBody>
      </p:sp>
      <p:pic>
        <p:nvPicPr>
          <p:cNvPr id="4" name="Picture 2" descr="moving.gif에 대한 이미지 검색결과">
            <a:extLst>
              <a:ext uri="{FF2B5EF4-FFF2-40B4-BE49-F238E27FC236}">
                <a16:creationId xmlns:a16="http://schemas.microsoft.com/office/drawing/2014/main" id="{0454C007-76C0-42C0-9B91-06970045847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81" y="1592022"/>
            <a:ext cx="1398842" cy="139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fire.png에 대한 이미지 검색결과">
            <a:extLst>
              <a:ext uri="{FF2B5EF4-FFF2-40B4-BE49-F238E27FC236}">
                <a16:creationId xmlns:a16="http://schemas.microsoft.com/office/drawing/2014/main" id="{C7197B11-49C1-4B34-8F9A-046F5C7F3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332" y="1209842"/>
            <a:ext cx="1398814" cy="125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erver.png에 대한 이미지 검색결과">
            <a:extLst>
              <a:ext uri="{FF2B5EF4-FFF2-40B4-BE49-F238E27FC236}">
                <a16:creationId xmlns:a16="http://schemas.microsoft.com/office/drawing/2014/main" id="{D9B1E3C1-3651-4142-AB20-38A1B836A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19" y="1840292"/>
            <a:ext cx="1175440" cy="117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hape 106">
            <a:extLst>
              <a:ext uri="{FF2B5EF4-FFF2-40B4-BE49-F238E27FC236}">
                <a16:creationId xmlns:a16="http://schemas.microsoft.com/office/drawing/2014/main" id="{F742A949-B9AA-4611-87C6-AAB9901E6BEB}"/>
              </a:ext>
            </a:extLst>
          </p:cNvPr>
          <p:cNvSpPr/>
          <p:nvPr/>
        </p:nvSpPr>
        <p:spPr>
          <a:xfrm>
            <a:off x="585678" y="1314998"/>
            <a:ext cx="2891364" cy="1926042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ash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382">
            <a:extLst>
              <a:ext uri="{FF2B5EF4-FFF2-40B4-BE49-F238E27FC236}">
                <a16:creationId xmlns:a16="http://schemas.microsoft.com/office/drawing/2014/main" id="{85517B52-6E91-4DA6-A485-781404FE6458}"/>
              </a:ext>
            </a:extLst>
          </p:cNvPr>
          <p:cNvSpPr/>
          <p:nvPr/>
        </p:nvSpPr>
        <p:spPr>
          <a:xfrm>
            <a:off x="1016042" y="1442034"/>
            <a:ext cx="1915953" cy="1671969"/>
          </a:xfrm>
          <a:custGeom>
            <a:avLst/>
            <a:gdLst/>
            <a:ahLst/>
            <a:cxnLst/>
            <a:rect l="0" t="0" r="0" b="0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0" name="Picture 2" descr="moving.gif에 대한 이미지 검색결과">
            <a:extLst>
              <a:ext uri="{FF2B5EF4-FFF2-40B4-BE49-F238E27FC236}">
                <a16:creationId xmlns:a16="http://schemas.microsoft.com/office/drawing/2014/main" id="{D801791B-E284-4015-BF11-C2659E4A58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211" y="1726075"/>
            <a:ext cx="859470" cy="85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oving.gif에 대한 이미지 검색결과">
            <a:extLst>
              <a:ext uri="{FF2B5EF4-FFF2-40B4-BE49-F238E27FC236}">
                <a16:creationId xmlns:a16="http://schemas.microsoft.com/office/drawing/2014/main" id="{FA2B3643-567D-4258-80E0-7E0DFBC3F73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200" y="1581884"/>
            <a:ext cx="859470" cy="85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oving.gif에 대한 이미지 검색결과">
            <a:extLst>
              <a:ext uri="{FF2B5EF4-FFF2-40B4-BE49-F238E27FC236}">
                <a16:creationId xmlns:a16="http://schemas.microsoft.com/office/drawing/2014/main" id="{FA7DB551-A031-4981-90F4-70ACCCCA1C6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376" y="1899022"/>
            <a:ext cx="859470" cy="85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oving.gif에 대한 이미지 검색결과">
            <a:extLst>
              <a:ext uri="{FF2B5EF4-FFF2-40B4-BE49-F238E27FC236}">
                <a16:creationId xmlns:a16="http://schemas.microsoft.com/office/drawing/2014/main" id="{77657E07-173E-4295-9931-0BD7070A87E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135" y="1605835"/>
            <a:ext cx="859470" cy="85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server.png에 대한 이미지 검색결과">
            <a:extLst>
              <a:ext uri="{FF2B5EF4-FFF2-40B4-BE49-F238E27FC236}">
                <a16:creationId xmlns:a16="http://schemas.microsoft.com/office/drawing/2014/main" id="{BB1BDB68-4444-4D6E-A57C-3C8E1911D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946" y="1726074"/>
            <a:ext cx="1564149" cy="1564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hape 210">
            <a:extLst>
              <a:ext uri="{FF2B5EF4-FFF2-40B4-BE49-F238E27FC236}">
                <a16:creationId xmlns:a16="http://schemas.microsoft.com/office/drawing/2014/main" id="{7CF5AF15-E0EE-4BDB-806C-A6009B87FDEB}"/>
              </a:ext>
            </a:extLst>
          </p:cNvPr>
          <p:cNvSpPr/>
          <p:nvPr/>
        </p:nvSpPr>
        <p:spPr>
          <a:xfrm rot="18977139">
            <a:off x="6025256" y="1272963"/>
            <a:ext cx="1103026" cy="1765695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106">
            <a:extLst>
              <a:ext uri="{FF2B5EF4-FFF2-40B4-BE49-F238E27FC236}">
                <a16:creationId xmlns:a16="http://schemas.microsoft.com/office/drawing/2014/main" id="{C5C86238-2C76-4EB1-884B-02E7CAABEF78}"/>
              </a:ext>
            </a:extLst>
          </p:cNvPr>
          <p:cNvSpPr/>
          <p:nvPr/>
        </p:nvSpPr>
        <p:spPr>
          <a:xfrm>
            <a:off x="4270886" y="1314998"/>
            <a:ext cx="4253354" cy="1926042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ash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106">
            <a:extLst>
              <a:ext uri="{FF2B5EF4-FFF2-40B4-BE49-F238E27FC236}">
                <a16:creationId xmlns:a16="http://schemas.microsoft.com/office/drawing/2014/main" id="{D23E5398-DF2A-450B-B074-2278017C94B8}"/>
              </a:ext>
            </a:extLst>
          </p:cNvPr>
          <p:cNvSpPr/>
          <p:nvPr/>
        </p:nvSpPr>
        <p:spPr>
          <a:xfrm>
            <a:off x="585678" y="3639297"/>
            <a:ext cx="7938562" cy="259894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ash"/>
            <a:miter lim="8000"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8" name="Picture 2" descr="server.png에 대한 이미지 검색결과">
            <a:extLst>
              <a:ext uri="{FF2B5EF4-FFF2-40B4-BE49-F238E27FC236}">
                <a16:creationId xmlns:a16="http://schemas.microsoft.com/office/drawing/2014/main" id="{06D84CC4-3C4C-466E-8832-D38799087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200" y="4143590"/>
            <a:ext cx="2037198" cy="203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210">
            <a:extLst>
              <a:ext uri="{FF2B5EF4-FFF2-40B4-BE49-F238E27FC236}">
                <a16:creationId xmlns:a16="http://schemas.microsoft.com/office/drawing/2014/main" id="{7B91FA99-63DB-4DFE-B651-5E5FB9A9B18B}"/>
              </a:ext>
            </a:extLst>
          </p:cNvPr>
          <p:cNvSpPr/>
          <p:nvPr/>
        </p:nvSpPr>
        <p:spPr>
          <a:xfrm rot="19547708">
            <a:off x="3399598" y="4075429"/>
            <a:ext cx="2429225" cy="2992970"/>
          </a:xfrm>
          <a:prstGeom prst="arc">
            <a:avLst>
              <a:gd name="adj1" fmla="val 16200000"/>
              <a:gd name="adj2" fmla="val 19211993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50">
            <a:extLst>
              <a:ext uri="{FF2B5EF4-FFF2-40B4-BE49-F238E27FC236}">
                <a16:creationId xmlns:a16="http://schemas.microsoft.com/office/drawing/2014/main" id="{A02311DE-0679-491F-A580-EA920A0BF052}"/>
              </a:ext>
            </a:extLst>
          </p:cNvPr>
          <p:cNvSpPr/>
          <p:nvPr/>
        </p:nvSpPr>
        <p:spPr>
          <a:xfrm>
            <a:off x="1862332" y="4024612"/>
            <a:ext cx="786285" cy="1993681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52">
            <a:extLst>
              <a:ext uri="{FF2B5EF4-FFF2-40B4-BE49-F238E27FC236}">
                <a16:creationId xmlns:a16="http://schemas.microsoft.com/office/drawing/2014/main" id="{599F49BA-C54E-4D02-B4A0-C1E4DAF2C463}"/>
              </a:ext>
            </a:extLst>
          </p:cNvPr>
          <p:cNvSpPr/>
          <p:nvPr/>
        </p:nvSpPr>
        <p:spPr>
          <a:xfrm>
            <a:off x="2768431" y="4407073"/>
            <a:ext cx="620507" cy="1510232"/>
          </a:xfrm>
          <a:custGeom>
            <a:avLst/>
            <a:gdLst/>
            <a:ahLst/>
            <a:cxnLst/>
            <a:rect l="0" t="0" r="0" b="0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162">
            <a:extLst>
              <a:ext uri="{FF2B5EF4-FFF2-40B4-BE49-F238E27FC236}">
                <a16:creationId xmlns:a16="http://schemas.microsoft.com/office/drawing/2014/main" id="{03BF2364-B548-408B-93B9-F3F6CEB40F1C}"/>
              </a:ext>
            </a:extLst>
          </p:cNvPr>
          <p:cNvSpPr txBox="1">
            <a:spLocks/>
          </p:cNvSpPr>
          <p:nvPr/>
        </p:nvSpPr>
        <p:spPr>
          <a:xfrm>
            <a:off x="4246879" y="3749040"/>
            <a:ext cx="367331" cy="5181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None/>
              <a:defRPr sz="2200" b="0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r>
              <a:rPr lang="en-US" altLang="ko-KR" b="1" dirty="0"/>
              <a:t>1</a:t>
            </a:r>
            <a:endParaRPr lang="en" b="1" dirty="0"/>
          </a:p>
        </p:txBody>
      </p:sp>
      <p:sp>
        <p:nvSpPr>
          <p:cNvPr id="36" name="Shape 162">
            <a:extLst>
              <a:ext uri="{FF2B5EF4-FFF2-40B4-BE49-F238E27FC236}">
                <a16:creationId xmlns:a16="http://schemas.microsoft.com/office/drawing/2014/main" id="{28A474FE-6EBC-45C6-AD9F-1A6E41589661}"/>
              </a:ext>
            </a:extLst>
          </p:cNvPr>
          <p:cNvSpPr txBox="1">
            <a:spLocks/>
          </p:cNvSpPr>
          <p:nvPr/>
        </p:nvSpPr>
        <p:spPr>
          <a:xfrm>
            <a:off x="6796689" y="4267200"/>
            <a:ext cx="2174591" cy="16501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usine"/>
              <a:buNone/>
              <a:defRPr sz="2200" b="0" i="0" u="none" strike="noStrike" cap="none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Cousine"/>
              <a:buNone/>
              <a:defRPr sz="22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r>
              <a:rPr lang="en-US" altLang="ko-KR" sz="1600" b="1" dirty="0"/>
              <a:t>-Cold storage</a:t>
            </a:r>
          </a:p>
          <a:p>
            <a:r>
              <a:rPr lang="en-US" sz="1600" b="1" dirty="0"/>
              <a:t>-chunk</a:t>
            </a:r>
          </a:p>
          <a:p>
            <a:r>
              <a:rPr lang="en-US" sz="1600" b="1"/>
              <a:t> </a:t>
            </a:r>
            <a:r>
              <a:rPr lang="en-US" sz="1600" b="1" dirty="0"/>
              <a:t>for order </a:t>
            </a:r>
            <a:r>
              <a:rPr lang="en-US" sz="1600" b="1"/>
              <a:t>of        priority</a:t>
            </a:r>
            <a:endParaRPr lang="en" sz="1600" b="1" dirty="0"/>
          </a:p>
        </p:txBody>
      </p:sp>
    </p:spTree>
    <p:extLst>
      <p:ext uri="{BB962C8B-B14F-4D97-AF65-F5344CB8AC3E}">
        <p14:creationId xmlns:p14="http://schemas.microsoft.com/office/powerpoint/2010/main" val="127948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26" grpId="0" animBg="1"/>
      <p:bldP spid="27" grpId="0" animBg="1"/>
      <p:bldP spid="29" grpId="0" animBg="1"/>
      <p:bldP spid="31" grpId="0" animBg="1"/>
      <p:bldP spid="32" grpId="0" animBg="1"/>
      <p:bldP spid="34" grpId="0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C03A-F696-42E8-B048-49EC4B0C8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요약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9777118-ACF4-456D-AEDD-BECE64FBE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263504"/>
          </a:xfrm>
        </p:spPr>
        <p:txBody>
          <a:bodyPr/>
          <a:lstStyle/>
          <a:p>
            <a:r>
              <a:rPr lang="ko-KR" altLang="en-US" dirty="0"/>
              <a:t>기존 비디오 스트리밍 문제의 해결 방법</a:t>
            </a:r>
            <a:endParaRPr lang="en-US" altLang="ko-KR" dirty="0"/>
          </a:p>
          <a:p>
            <a:r>
              <a:rPr lang="ko-KR" altLang="en-US" dirty="0"/>
              <a:t>새로 제안할 기술</a:t>
            </a:r>
            <a:endParaRPr lang="en-US" altLang="ko-KR" dirty="0"/>
          </a:p>
          <a:p>
            <a:r>
              <a:rPr lang="en-US" altLang="ko-KR" dirty="0"/>
              <a:t>DASH</a:t>
            </a:r>
            <a:r>
              <a:rPr lang="ko-KR" altLang="en-US" dirty="0"/>
              <a:t>의 특징</a:t>
            </a:r>
            <a:endParaRPr lang="en-US" altLang="ko-KR" dirty="0"/>
          </a:p>
          <a:p>
            <a:r>
              <a:rPr lang="en-US" altLang="ko-KR" dirty="0"/>
              <a:t>DASH</a:t>
            </a:r>
            <a:r>
              <a:rPr lang="ko-KR" altLang="en-US" dirty="0"/>
              <a:t>의 문제점 및 해결 방법</a:t>
            </a:r>
          </a:p>
        </p:txBody>
      </p:sp>
    </p:spTree>
    <p:extLst>
      <p:ext uri="{BB962C8B-B14F-4D97-AF65-F5344CB8AC3E}">
        <p14:creationId xmlns:p14="http://schemas.microsoft.com/office/powerpoint/2010/main" val="853959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ctrTitle" idx="4294967295"/>
          </p:nvPr>
        </p:nvSpPr>
        <p:spPr>
          <a:xfrm>
            <a:off x="878657" y="3240834"/>
            <a:ext cx="7772400" cy="154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b="1"/>
              <a:t>Thanks!</a:t>
            </a:r>
          </a:p>
        </p:txBody>
      </p:sp>
      <p:sp>
        <p:nvSpPr>
          <p:cNvPr id="295" name="Shape 295"/>
          <p:cNvSpPr txBox="1">
            <a:spLocks noGrp="1"/>
          </p:cNvSpPr>
          <p:nvPr>
            <p:ph type="subTitle" idx="4294967295"/>
          </p:nvPr>
        </p:nvSpPr>
        <p:spPr>
          <a:xfrm>
            <a:off x="878657" y="3970261"/>
            <a:ext cx="6593700" cy="104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ANY QUESTIONS?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4294967295"/>
          </p:nvPr>
        </p:nvSpPr>
        <p:spPr>
          <a:xfrm>
            <a:off x="909500" y="4924899"/>
            <a:ext cx="3711300" cy="1208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sz="1800" dirty="0"/>
              <a:t>박예지 </a:t>
            </a:r>
            <a:r>
              <a:rPr lang="ko-KR" altLang="en-US" sz="1800" dirty="0" err="1"/>
              <a:t>양유성</a:t>
            </a:r>
            <a:r>
              <a:rPr lang="ko-KR" altLang="en-US" sz="1800" dirty="0"/>
              <a:t> 이상아</a:t>
            </a:r>
            <a:endParaRPr lang="en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EBEF709-E6D2-4D41-88A3-A1034B74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등장 배경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E423C75-4C61-4646-AA81-D62C582FD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실시간 영상 스트리밍의 증가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5133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C0FEA-E9AE-416D-AFD3-A5A0E441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DASH?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4609E1-3365-4B80-9535-795E66CA7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algn="ctr">
              <a:buNone/>
            </a:pPr>
            <a:r>
              <a:rPr lang="en-US" altLang="ko-KR" b="1" dirty="0"/>
              <a:t>Dynamic Adaptive Streaming over HTTP</a:t>
            </a:r>
          </a:p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lvl="1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77E533-897D-4DE8-B996-D9476173F668}"/>
              </a:ext>
            </a:extLst>
          </p:cNvPr>
          <p:cNvSpPr/>
          <p:nvPr/>
        </p:nvSpPr>
        <p:spPr>
          <a:xfrm>
            <a:off x="619433" y="2035278"/>
            <a:ext cx="1720644" cy="521109"/>
          </a:xfrm>
          <a:prstGeom prst="round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214330-B5CD-41EA-A00C-A5F37107D531}"/>
              </a:ext>
            </a:extLst>
          </p:cNvPr>
          <p:cNvSpPr txBox="1"/>
          <p:nvPr/>
        </p:nvSpPr>
        <p:spPr>
          <a:xfrm>
            <a:off x="1430755" y="3571988"/>
            <a:ext cx="6282490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영상을 한번에 다 보내주는 것이 아닌</a:t>
            </a:r>
            <a:r>
              <a:rPr lang="en-US" altLang="ko-KR" sz="2800" dirty="0">
                <a:solidFill>
                  <a:schemeClr val="bg1"/>
                </a:solidFill>
                <a:latin typeface="+mj-ea"/>
                <a:ea typeface="+mj-ea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사용자가 요청하는 대로 보내주는 것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68358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C0FEA-E9AE-416D-AFD3-A5A0E441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DASH?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4609E1-3365-4B80-9535-795E66CA7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algn="ctr">
              <a:buNone/>
            </a:pPr>
            <a:r>
              <a:rPr lang="en-US" altLang="ko-KR" b="1" dirty="0"/>
              <a:t>Dynamic Adaptive Streaming over HTTP</a:t>
            </a:r>
          </a:p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lvl="1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77E533-897D-4DE8-B996-D9476173F668}"/>
              </a:ext>
            </a:extLst>
          </p:cNvPr>
          <p:cNvSpPr/>
          <p:nvPr/>
        </p:nvSpPr>
        <p:spPr>
          <a:xfrm>
            <a:off x="2320413" y="2035278"/>
            <a:ext cx="1897625" cy="521109"/>
          </a:xfrm>
          <a:prstGeom prst="round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214330-B5CD-41EA-A00C-A5F37107D531}"/>
              </a:ext>
            </a:extLst>
          </p:cNvPr>
          <p:cNvSpPr txBox="1"/>
          <p:nvPr/>
        </p:nvSpPr>
        <p:spPr>
          <a:xfrm>
            <a:off x="183619" y="3571988"/>
            <a:ext cx="8776762" cy="131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클라이언트가 네트워크 상황에 맞추어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chemeClr val="bg1"/>
                </a:solidFill>
                <a:latin typeface="+mj-ea"/>
                <a:ea typeface="+mj-ea"/>
              </a:rPr>
              <a:t>적절한 비디오 화질을 선택하여 서비스를 받을 수 있는 기술</a:t>
            </a:r>
            <a:endParaRPr lang="en-US" altLang="ko-KR" sz="2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12564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C0FEA-E9AE-416D-AFD3-A5A0E441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DASH?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4609E1-3365-4B80-9535-795E66CA7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0000"/>
            <a:ext cx="8229600" cy="4851900"/>
          </a:xfrm>
        </p:spPr>
        <p:txBody>
          <a:bodyPr/>
          <a:lstStyle/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algn="ctr">
              <a:buNone/>
            </a:pPr>
            <a:r>
              <a:rPr lang="en-US" altLang="ko-KR" b="1" dirty="0"/>
              <a:t>Dynamic Adaptive Streaming over HTTP</a:t>
            </a:r>
          </a:p>
          <a:p>
            <a:pPr algn="ctr">
              <a:lnSpc>
                <a:spcPct val="100000"/>
              </a:lnSpc>
              <a:buNone/>
            </a:pPr>
            <a:endParaRPr lang="en-US" altLang="ko-KR" sz="1500" b="1" dirty="0"/>
          </a:p>
          <a:p>
            <a:pPr lvl="1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77E533-897D-4DE8-B996-D9476173F668}"/>
              </a:ext>
            </a:extLst>
          </p:cNvPr>
          <p:cNvSpPr/>
          <p:nvPr/>
        </p:nvSpPr>
        <p:spPr>
          <a:xfrm>
            <a:off x="6390968" y="2035278"/>
            <a:ext cx="2104103" cy="521109"/>
          </a:xfrm>
          <a:prstGeom prst="roundRect">
            <a:avLst/>
          </a:prstGeom>
          <a:noFill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214330-B5CD-41EA-A00C-A5F37107D531}"/>
              </a:ext>
            </a:extLst>
          </p:cNvPr>
          <p:cNvSpPr txBox="1"/>
          <p:nvPr/>
        </p:nvSpPr>
        <p:spPr>
          <a:xfrm>
            <a:off x="2491943" y="3571988"/>
            <a:ext cx="4160113" cy="655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  <a:latin typeface="+mj-ea"/>
                <a:ea typeface="+mj-ea"/>
              </a:rPr>
              <a:t>HTTP</a:t>
            </a:r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를 이용한 스트리밍</a:t>
            </a:r>
            <a:endParaRPr lang="en-US" altLang="ko-KR" sz="25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2397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4D640-4660-4ACD-AD42-B01D99A5E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7C1697-5659-4ACF-ACA7-F5FB4B444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C8350E-F5FD-4091-B847-9479A2649B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06" b="6368"/>
          <a:stretch/>
        </p:blipFill>
        <p:spPr>
          <a:xfrm>
            <a:off x="598613" y="1877963"/>
            <a:ext cx="7841034" cy="331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62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59DC9-46CF-48C6-ADB4-AF8323C8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동작</a:t>
            </a:r>
          </a:p>
        </p:txBody>
      </p:sp>
      <p:pic>
        <p:nvPicPr>
          <p:cNvPr id="5" name="내용 개체 틀 4" descr="Adaptive HTTP Streaming">
            <a:extLst>
              <a:ext uri="{FF2B5EF4-FFF2-40B4-BE49-F238E27FC236}">
                <a16:creationId xmlns:a16="http://schemas.microsoft.com/office/drawing/2014/main" id="{8F195D7B-0B06-4C95-8E5E-B09B211ECCB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30" y="2129400"/>
            <a:ext cx="8337724" cy="3573310"/>
          </a:xfrm>
          <a:prstGeom prst="rect">
            <a:avLst/>
          </a:prstGeom>
          <a:noFill/>
        </p:spPr>
      </p:pic>
      <p:sp>
        <p:nvSpPr>
          <p:cNvPr id="6" name="설명선: 선(테두리 및 강조선) 5">
            <a:extLst>
              <a:ext uri="{FF2B5EF4-FFF2-40B4-BE49-F238E27FC236}">
                <a16:creationId xmlns:a16="http://schemas.microsoft.com/office/drawing/2014/main" id="{12DABC91-771C-4E34-9FCA-F370E4B0014A}"/>
              </a:ext>
            </a:extLst>
          </p:cNvPr>
          <p:cNvSpPr/>
          <p:nvPr/>
        </p:nvSpPr>
        <p:spPr>
          <a:xfrm>
            <a:off x="2507226" y="1524238"/>
            <a:ext cx="4463844" cy="550607"/>
          </a:xfrm>
          <a:prstGeom prst="accentBorderCallout1">
            <a:avLst>
              <a:gd name="adj1" fmla="val 29464"/>
              <a:gd name="adj2" fmla="val -3267"/>
              <a:gd name="adj3" fmla="val 192857"/>
              <a:gd name="adj4" fmla="val -20051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1. </a:t>
            </a:r>
            <a:r>
              <a:rPr lang="ko-KR" altLang="en-US" sz="1800" dirty="0"/>
              <a:t>다양한 </a:t>
            </a:r>
            <a:r>
              <a:rPr lang="en-US" altLang="ko-KR" sz="1800" dirty="0"/>
              <a:t>bitrate</a:t>
            </a:r>
            <a:r>
              <a:rPr lang="ko-KR" altLang="en-US" sz="1800" dirty="0"/>
              <a:t>로 인코딩</a:t>
            </a:r>
          </a:p>
        </p:txBody>
      </p:sp>
      <p:sp>
        <p:nvSpPr>
          <p:cNvPr id="7" name="설명선: 선(테두리 및 강조선) 6">
            <a:extLst>
              <a:ext uri="{FF2B5EF4-FFF2-40B4-BE49-F238E27FC236}">
                <a16:creationId xmlns:a16="http://schemas.microsoft.com/office/drawing/2014/main" id="{5AE7CEE8-5FA2-47AF-AE0A-24A355551975}"/>
              </a:ext>
            </a:extLst>
          </p:cNvPr>
          <p:cNvSpPr/>
          <p:nvPr/>
        </p:nvSpPr>
        <p:spPr>
          <a:xfrm>
            <a:off x="4080388" y="788558"/>
            <a:ext cx="4463844" cy="550607"/>
          </a:xfrm>
          <a:prstGeom prst="accentBorderCallout1">
            <a:avLst>
              <a:gd name="adj1" fmla="val 68750"/>
              <a:gd name="adj2" fmla="val 104002"/>
              <a:gd name="adj3" fmla="val 328571"/>
              <a:gd name="adj4" fmla="val 41623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2. </a:t>
            </a:r>
            <a:r>
              <a:rPr lang="ko-KR" altLang="en-US" sz="1800" dirty="0"/>
              <a:t>인코딩 된 비디오를 </a:t>
            </a:r>
            <a:r>
              <a:rPr lang="en-US" altLang="ko-KR" sz="1800" dirty="0"/>
              <a:t>chunk</a:t>
            </a:r>
            <a:r>
              <a:rPr lang="ko-KR" altLang="en-US" sz="1800" dirty="0"/>
              <a:t>로 분할</a:t>
            </a:r>
          </a:p>
        </p:txBody>
      </p:sp>
      <p:sp>
        <p:nvSpPr>
          <p:cNvPr id="8" name="설명선: 선(테두리 및 강조선) 7">
            <a:extLst>
              <a:ext uri="{FF2B5EF4-FFF2-40B4-BE49-F238E27FC236}">
                <a16:creationId xmlns:a16="http://schemas.microsoft.com/office/drawing/2014/main" id="{714FD205-249F-4E2A-A2B2-D39D57316B07}"/>
              </a:ext>
            </a:extLst>
          </p:cNvPr>
          <p:cNvSpPr/>
          <p:nvPr/>
        </p:nvSpPr>
        <p:spPr>
          <a:xfrm>
            <a:off x="1848466" y="3640751"/>
            <a:ext cx="4463844" cy="550607"/>
          </a:xfrm>
          <a:prstGeom prst="accentBorderCallout1">
            <a:avLst>
              <a:gd name="adj1" fmla="val 36607"/>
              <a:gd name="adj2" fmla="val 102460"/>
              <a:gd name="adj3" fmla="val 42857"/>
              <a:gd name="adj4" fmla="val 127527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3. Client</a:t>
            </a:r>
            <a:r>
              <a:rPr lang="ko-KR" altLang="en-US" sz="1800" dirty="0"/>
              <a:t>의 요청에 따라 전달</a:t>
            </a:r>
          </a:p>
        </p:txBody>
      </p:sp>
    </p:spTree>
    <p:extLst>
      <p:ext uri="{BB962C8B-B14F-4D97-AF65-F5344CB8AC3E}">
        <p14:creationId xmlns:p14="http://schemas.microsoft.com/office/powerpoint/2010/main" val="495082715"/>
      </p:ext>
    </p:extLst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589</Words>
  <Application>Microsoft Office PowerPoint</Application>
  <PresentationFormat>화면 슬라이드 쇼(4:3)</PresentationFormat>
  <Paragraphs>126</Paragraphs>
  <Slides>32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6" baseType="lpstr">
      <vt:lpstr>Arial</vt:lpstr>
      <vt:lpstr>Cousine</vt:lpstr>
      <vt:lpstr>맑은 고딕</vt:lpstr>
      <vt:lpstr>Valentine template</vt:lpstr>
      <vt:lpstr>Network Friendly 360 Degree Video Streaming System with Cumulative Data</vt:lpstr>
      <vt:lpstr>1 DASH의 특징</vt:lpstr>
      <vt:lpstr>CONTENTS</vt:lpstr>
      <vt:lpstr>등장 배경</vt:lpstr>
      <vt:lpstr>What is DASH?</vt:lpstr>
      <vt:lpstr>What is DASH?</vt:lpstr>
      <vt:lpstr>What is DASH?</vt:lpstr>
      <vt:lpstr>전체 흐름</vt:lpstr>
      <vt:lpstr>기본 동작</vt:lpstr>
      <vt:lpstr>장점</vt:lpstr>
      <vt:lpstr>단점</vt:lpstr>
      <vt:lpstr>2 DASH의 문제점 및 해결 방법</vt:lpstr>
      <vt:lpstr>CONTENTS</vt:lpstr>
      <vt:lpstr>문제점 (등장 배경)</vt:lpstr>
      <vt:lpstr>타일 분할 스트리밍이란? </vt:lpstr>
      <vt:lpstr>전체 흐름</vt:lpstr>
      <vt:lpstr>기본 동작</vt:lpstr>
      <vt:lpstr>기본 동작</vt:lpstr>
      <vt:lpstr>장점</vt:lpstr>
      <vt:lpstr>PowerPoint 프레젠테이션</vt:lpstr>
      <vt:lpstr>3 기존 비디오 스트리밍 문제의 해결 방법</vt:lpstr>
      <vt:lpstr>PowerPoint 프레젠테이션</vt:lpstr>
      <vt:lpstr>Problem of This Technology DASH Streaming</vt:lpstr>
      <vt:lpstr>Problem 1  Network overhead</vt:lpstr>
      <vt:lpstr>Problem 2  Having too big cost in server</vt:lpstr>
      <vt:lpstr>Problem 3  Data cost of meaningless </vt:lpstr>
      <vt:lpstr>4 새로 제안할 기술</vt:lpstr>
      <vt:lpstr>새로 제안할 기술의 가정</vt:lpstr>
      <vt:lpstr>새로 제안할 기술의 작동 방식</vt:lpstr>
      <vt:lpstr>새로 제안할 기술의 장점</vt:lpstr>
      <vt:lpstr>요약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Friendly 360 Degree Video Streaming System with Cumulative Data</dc:title>
  <cp:lastModifiedBy>이상아</cp:lastModifiedBy>
  <cp:revision>17</cp:revision>
  <dcterms:modified xsi:type="dcterms:W3CDTF">2017-10-29T08:41:13Z</dcterms:modified>
</cp:coreProperties>
</file>